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media/image3.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8"/>
  </p:notesMasterIdLst>
  <p:sldIdLst>
    <p:sldId id="4139" r:id="rId5"/>
    <p:sldId id="326" r:id="rId6"/>
    <p:sldId id="266" r:id="rId7"/>
    <p:sldId id="4104" r:id="rId8"/>
    <p:sldId id="263" r:id="rId9"/>
    <p:sldId id="4140" r:id="rId10"/>
    <p:sldId id="4101" r:id="rId11"/>
    <p:sldId id="4103" r:id="rId12"/>
    <p:sldId id="4102" r:id="rId13"/>
    <p:sldId id="4098" r:id="rId14"/>
    <p:sldId id="3355" r:id="rId15"/>
    <p:sldId id="4135" r:id="rId16"/>
    <p:sldId id="4106" r:id="rId17"/>
    <p:sldId id="4107" r:id="rId18"/>
    <p:sldId id="4108" r:id="rId19"/>
    <p:sldId id="4136" r:id="rId20"/>
    <p:sldId id="4110" r:id="rId21"/>
    <p:sldId id="3981" r:id="rId22"/>
    <p:sldId id="4137" r:id="rId23"/>
    <p:sldId id="4112" r:id="rId24"/>
    <p:sldId id="4134" r:id="rId25"/>
    <p:sldId id="257" r:id="rId26"/>
    <p:sldId id="279" r:id="rId27"/>
  </p:sldIdLst>
  <p:sldSz cx="20104100" cy="11315700"/>
  <p:notesSz cx="20104100" cy="11315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2B6CFA-91D0-3CE3-74E7-D8179EA5017C}" name="Georgina Janelle Singh" initials="GJS" userId="S::georgina.singh@un.org::6368cb90-e6bd-4bbd-bcf9-3c16cfe40e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19D1D1-4678-4BAA-B7D0-8519D677C43B}" v="3" dt="2023-02-01T18:52:25.57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578" autoAdjust="0"/>
  </p:normalViewPr>
  <p:slideViewPr>
    <p:cSldViewPr snapToGrid="0">
      <p:cViewPr varScale="1">
        <p:scale>
          <a:sx n="67" d="100"/>
          <a:sy n="67" d="100"/>
        </p:scale>
        <p:origin x="492"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1B61E2C-C063-4DB8-8647-60E693FD5947}" type="datetimeFigureOut">
              <a:rPr lang="en-US" smtClean="0"/>
              <a:t>2/1/2023</a:t>
            </a:fld>
            <a:endParaRPr lang="en-US"/>
          </a:p>
        </p:txBody>
      </p:sp>
      <p:sp>
        <p:nvSpPr>
          <p:cNvPr id="4" name="Slide Image Placeholder 3"/>
          <p:cNvSpPr>
            <a:spLocks noGrp="1" noRot="1" noChangeAspect="1"/>
          </p:cNvSpPr>
          <p:nvPr>
            <p:ph type="sldImg" idx="2"/>
          </p:nvPr>
        </p:nvSpPr>
        <p:spPr>
          <a:xfrm>
            <a:off x="6659563" y="1414463"/>
            <a:ext cx="6784975" cy="381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5125"/>
            <a:ext cx="16084550" cy="4456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896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8963"/>
            <a:ext cx="8712200" cy="566737"/>
          </a:xfrm>
          <a:prstGeom prst="rect">
            <a:avLst/>
          </a:prstGeom>
        </p:spPr>
        <p:txBody>
          <a:bodyPr vert="horz" lIns="91440" tIns="45720" rIns="91440" bIns="45720" rtlCol="0" anchor="b"/>
          <a:lstStyle>
            <a:lvl1pPr algn="r">
              <a:defRPr sz="1200"/>
            </a:lvl1pPr>
          </a:lstStyle>
          <a:p>
            <a:fld id="{7AFD9D5F-CC71-409D-AFBA-A0EE2D74A505}" type="slidenum">
              <a:rPr lang="en-US" smtClean="0"/>
              <a:t>‹#›</a:t>
            </a:fld>
            <a:endParaRPr lang="en-US"/>
          </a:p>
        </p:txBody>
      </p:sp>
    </p:spTree>
    <p:extLst>
      <p:ext uri="{BB962C8B-B14F-4D97-AF65-F5344CB8AC3E}">
        <p14:creationId xmlns:p14="http://schemas.microsoft.com/office/powerpoint/2010/main" val="940961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a:t>Regional Coordination: </a:t>
            </a:r>
            <a:r>
              <a:rPr lang="en-US" sz="1800" b="0" i="0" u="none" strike="noStrike" baseline="0">
                <a:solidFill>
                  <a:srgbClr val="252525"/>
                </a:solidFill>
                <a:latin typeface="Times New Roman" panose="02020603050405020304" pitchFamily="18" charset="0"/>
              </a:rPr>
              <a:t>Further to MOUs signed during the previous biennium with agencies that now form part of the Regional Activity Network (RAN) for the LBS Protocol, cooperation was enhanced through Small Scale Funding Agreements (SSFAs) and participation at conferences </a:t>
            </a:r>
            <a:endParaRPr lang="en-US" sz="1800" b="0" i="0" u="none" strike="noStrike" baseline="0">
              <a:solidFill>
                <a:srgbClr val="000000"/>
              </a:solidFill>
              <a:latin typeface="Times New Roman" panose="02020603050405020304" pitchFamily="18" charset="0"/>
            </a:endParaRPr>
          </a:p>
          <a:p>
            <a:pPr marL="228600" indent="-228600" algn="l">
              <a:buFont typeface="+mj-lt"/>
              <a:buAutoNum type="arabicPeriod"/>
            </a:pPr>
            <a:endParaRPr lang="en-US"/>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t>Ratification: </a:t>
            </a:r>
            <a:r>
              <a:rPr lang="en-US" sz="1800" b="0" i="0" u="none" strike="noStrike" baseline="0">
                <a:solidFill>
                  <a:srgbClr val="000000"/>
                </a:solidFill>
                <a:latin typeface="Times New Roman" panose="02020603050405020304" pitchFamily="18" charset="0"/>
              </a:rPr>
              <a:t>Workshop for Non-Contracting Parties held. Needs identified. Funding identified under </a:t>
            </a:r>
            <a:r>
              <a:rPr lang="en-US" sz="1800" b="0" i="0" u="none" strike="noStrike" baseline="0" err="1">
                <a:solidFill>
                  <a:srgbClr val="000000"/>
                </a:solidFill>
                <a:latin typeface="Times New Roman" panose="02020603050405020304" pitchFamily="18" charset="0"/>
              </a:rPr>
              <a:t>CReW</a:t>
            </a:r>
            <a:r>
              <a:rPr lang="en-US" sz="1800" b="0" i="0" u="none" strike="noStrike" baseline="0">
                <a:solidFill>
                  <a:srgbClr val="000000"/>
                </a:solidFill>
                <a:latin typeface="Times New Roman" panose="02020603050405020304" pitchFamily="18" charset="0"/>
              </a:rPr>
              <a:t>+ and ACP MEA. Activities included in SSFAs with RAC CIMAB and RAC IMA. </a:t>
            </a:r>
          </a:p>
          <a:p>
            <a:endParaRPr lang="en-US"/>
          </a:p>
        </p:txBody>
      </p:sp>
      <p:sp>
        <p:nvSpPr>
          <p:cNvPr id="4" name="Slide Number Placeholder 3"/>
          <p:cNvSpPr>
            <a:spLocks noGrp="1"/>
          </p:cNvSpPr>
          <p:nvPr>
            <p:ph type="sldNum" sz="quarter" idx="5"/>
          </p:nvPr>
        </p:nvSpPr>
        <p:spPr/>
        <p:txBody>
          <a:bodyPr/>
          <a:lstStyle/>
          <a:p>
            <a:fld id="{7AFD9D5F-CC71-409D-AFBA-A0EE2D74A505}" type="slidenum">
              <a:rPr lang="en-US" smtClean="0"/>
              <a:t>6</a:t>
            </a:fld>
            <a:endParaRPr lang="en-US"/>
          </a:p>
        </p:txBody>
      </p:sp>
    </p:spTree>
    <p:extLst>
      <p:ext uri="{BB962C8B-B14F-4D97-AF65-F5344CB8AC3E}">
        <p14:creationId xmlns:p14="http://schemas.microsoft.com/office/powerpoint/2010/main" val="328632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Building Initiatives: Capacity </a:t>
            </a:r>
            <a:r>
              <a:rPr lang="en-US" sz="1200">
                <a:ea typeface="Lato Light" panose="020F0502020204030203" pitchFamily="34" charset="0"/>
                <a:cs typeface="Lato Light" panose="020F0502020204030203" pitchFamily="34" charset="0"/>
              </a:rPr>
              <a:t>Partnerships developed with the Ocean Sewage Alliance (OSA), The Nature Conservancy (TNC) and RARE to develop joint capacity-building activities on </a:t>
            </a:r>
            <a:r>
              <a:rPr lang="en-US" sz="1200" err="1">
                <a:ea typeface="Lato Light" panose="020F0502020204030203" pitchFamily="34" charset="0"/>
                <a:cs typeface="Lato Light" panose="020F0502020204030203" pitchFamily="34" charset="0"/>
              </a:rPr>
              <a:t>behaviour</a:t>
            </a:r>
            <a:r>
              <a:rPr lang="en-US" sz="1200">
                <a:ea typeface="Lato Light" panose="020F0502020204030203" pitchFamily="34" charset="0"/>
                <a:cs typeface="Lato Light" panose="020F0502020204030203" pitchFamily="34" charset="0"/>
              </a:rPr>
              <a:t> change relating to the control, reduction and prevention of marine pollution from domestic wastewater.</a:t>
            </a:r>
          </a:p>
          <a:p>
            <a:endParaRPr lang="en-US"/>
          </a:p>
        </p:txBody>
      </p:sp>
      <p:sp>
        <p:nvSpPr>
          <p:cNvPr id="4" name="Slide Number Placeholder 3"/>
          <p:cNvSpPr>
            <a:spLocks noGrp="1"/>
          </p:cNvSpPr>
          <p:nvPr>
            <p:ph type="sldNum" sz="quarter" idx="5"/>
          </p:nvPr>
        </p:nvSpPr>
        <p:spPr/>
        <p:txBody>
          <a:bodyPr/>
          <a:lstStyle/>
          <a:p>
            <a:fld id="{7AFD9D5F-CC71-409D-AFBA-A0EE2D74A505}" type="slidenum">
              <a:rPr lang="en-US" smtClean="0"/>
              <a:t>7</a:t>
            </a:fld>
            <a:endParaRPr lang="en-US"/>
          </a:p>
        </p:txBody>
      </p:sp>
    </p:spTree>
    <p:extLst>
      <p:ext uri="{BB962C8B-B14F-4D97-AF65-F5344CB8AC3E}">
        <p14:creationId xmlns:p14="http://schemas.microsoft.com/office/powerpoint/2010/main" val="3141070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pPr algn="l"/>
            <a:endParaRPr lang="en-US" sz="1800" b="0" i="0" u="none" strike="noStrike" baseline="0">
              <a:solidFill>
                <a:srgbClr val="000000"/>
              </a:solidFill>
              <a:latin typeface="Times New Roman" panose="02020603050405020304" pitchFamily="18" charset="0"/>
            </a:endParaRPr>
          </a:p>
          <a:p>
            <a:pPr marL="342900" indent="-342900">
              <a:buAutoNum type="arabicPeriod"/>
            </a:pPr>
            <a:r>
              <a:rPr lang="en-US" sz="1800" b="0" i="0" u="none" strike="noStrike" baseline="0">
                <a:solidFill>
                  <a:srgbClr val="000000"/>
                </a:solidFill>
                <a:latin typeface="Times New Roman" panose="02020603050405020304" pitchFamily="18" charset="0"/>
              </a:rPr>
              <a:t>In September 2022, the Gulf and Caribbean Fisheries Institute (GCFI) in collaboration with the Secretariat, co-hosted a technical session titled ‘</a:t>
            </a:r>
            <a:r>
              <a:rPr lang="en-US" sz="1800" b="0" i="1" u="none" strike="noStrike" baseline="0">
                <a:solidFill>
                  <a:srgbClr val="000000"/>
                </a:solidFill>
                <a:latin typeface="Times New Roman" panose="02020603050405020304" pitchFamily="18" charset="0"/>
              </a:rPr>
              <a:t>Fostering Partnerships to Address Marine Litter in the Wider Caribbean’ </a:t>
            </a:r>
            <a:r>
              <a:rPr lang="en-US" sz="1800" b="0" i="0" u="none" strike="noStrike" baseline="0">
                <a:solidFill>
                  <a:srgbClr val="000000"/>
                </a:solidFill>
                <a:latin typeface="Times New Roman" panose="02020603050405020304" pitchFamily="18" charset="0"/>
              </a:rPr>
              <a:t>during the 7IMDC </a:t>
            </a:r>
          </a:p>
          <a:p>
            <a:pPr marL="342900" indent="-342900">
              <a:buFont typeface="+mj-lt"/>
              <a:buAutoNum type="arabicPeriod"/>
            </a:pPr>
            <a:endParaRPr lang="en-US" sz="1800" b="0" i="0" u="none" strike="noStrike" baseline="0">
              <a:solidFill>
                <a:srgbClr val="000000"/>
              </a:solidFill>
              <a:latin typeface="Times New Roman" panose="02020603050405020304" pitchFamily="18" charset="0"/>
            </a:endParaRPr>
          </a:p>
          <a:p>
            <a:pPr marL="342900" indent="-342900">
              <a:buAutoNum type="arabicPeriod"/>
            </a:pPr>
            <a:r>
              <a:rPr lang="en-US" sz="1800" b="0" i="0" u="none" strike="noStrike" baseline="0">
                <a:solidFill>
                  <a:srgbClr val="000000"/>
                </a:solidFill>
                <a:latin typeface="Times New Roman" panose="02020603050405020304" pitchFamily="18" charset="0"/>
              </a:rPr>
              <a:t>GPML-Caribe supported the update and ongoing implementation of the Caribbean Waste Management Action Plan: Priorities and Plans Report (CWMAP), which complements the Caribbean Regional </a:t>
            </a:r>
            <a:r>
              <a:rPr lang="en-US" sz="1800" b="0" i="0" u="none" strike="noStrike" baseline="0" err="1">
                <a:solidFill>
                  <a:srgbClr val="000000"/>
                </a:solidFill>
                <a:latin typeface="Times New Roman" panose="02020603050405020304" pitchFamily="18" charset="0"/>
              </a:rPr>
              <a:t>MarineLitter</a:t>
            </a:r>
            <a:r>
              <a:rPr lang="en-US" sz="1800" b="0" i="0" u="none" strike="noStrike" baseline="0">
                <a:solidFill>
                  <a:srgbClr val="000000"/>
                </a:solidFill>
                <a:latin typeface="Times New Roman" panose="02020603050405020304" pitchFamily="18" charset="0"/>
              </a:rPr>
              <a:t> Strategy and Action Plan. </a:t>
            </a:r>
          </a:p>
          <a:p>
            <a:pPr marL="342900" indent="-342900">
              <a:buAutoNum type="arabicPeriod"/>
            </a:pPr>
            <a:endParaRPr lang="en-US" sz="1800" b="0" i="0" u="none" strike="noStrike" baseline="0">
              <a:solidFill>
                <a:srgbClr val="000000"/>
              </a:solidFill>
              <a:latin typeface="Times New Roman" panose="02020603050405020304" pitchFamily="18" charset="0"/>
            </a:endParaRPr>
          </a:p>
          <a:p>
            <a:pPr marL="342900" indent="-342900">
              <a:buAutoNum type="arabicPeriod"/>
            </a:pPr>
            <a:r>
              <a:rPr lang="en-US" sz="1800" b="0" i="0" u="none" strike="noStrike" baseline="0">
                <a:solidFill>
                  <a:srgbClr val="000000"/>
                </a:solidFill>
                <a:latin typeface="Times New Roman" panose="02020603050405020304" pitchFamily="18" charset="0"/>
              </a:rPr>
              <a:t>Funded by the ACP MEAs III project, GCFI small grant </a:t>
            </a:r>
            <a:r>
              <a:rPr lang="en-US" sz="1800" b="0" i="0" u="none" strike="noStrike" baseline="0" err="1">
                <a:solidFill>
                  <a:srgbClr val="000000"/>
                </a:solidFill>
                <a:latin typeface="Times New Roman" panose="02020603050405020304" pitchFamily="18" charset="0"/>
              </a:rPr>
              <a:t>programme</a:t>
            </a:r>
            <a:r>
              <a:rPr lang="en-US" sz="1800" b="0" i="0" u="none" strike="noStrike" baseline="0">
                <a:solidFill>
                  <a:srgbClr val="000000"/>
                </a:solidFill>
                <a:latin typeface="Times New Roman" panose="02020603050405020304" pitchFamily="18" charset="0"/>
              </a:rPr>
              <a:t> supported organizations in the management of marine litter and capacity-building at site-specific marine protected areas (MPAs) in WCR. </a:t>
            </a:r>
          </a:p>
          <a:p>
            <a:pPr marL="342900" indent="-342900">
              <a:buAutoNum type="arabicPeriod"/>
            </a:pPr>
            <a:endParaRPr lang="en-US" sz="1800" b="0" i="0" u="none" strike="noStrike" baseline="0">
              <a:solidFill>
                <a:srgbClr val="000000"/>
              </a:solidFill>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AFD9D5F-CC71-409D-AFBA-A0EE2D74A505}" type="slidenum">
              <a:rPr lang="en-US" smtClean="0"/>
              <a:t>13</a:t>
            </a:fld>
            <a:endParaRPr lang="en-US"/>
          </a:p>
        </p:txBody>
      </p:sp>
    </p:spTree>
    <p:extLst>
      <p:ext uri="{BB962C8B-B14F-4D97-AF65-F5344CB8AC3E}">
        <p14:creationId xmlns:p14="http://schemas.microsoft.com/office/powerpoint/2010/main" val="316172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AFD9D5F-CC71-409D-AFBA-A0EE2D74A505}" type="slidenum">
              <a:rPr lang="en-US" smtClean="0"/>
              <a:t>14</a:t>
            </a:fld>
            <a:endParaRPr lang="en-US"/>
          </a:p>
        </p:txBody>
      </p:sp>
    </p:spTree>
    <p:extLst>
      <p:ext uri="{BB962C8B-B14F-4D97-AF65-F5344CB8AC3E}">
        <p14:creationId xmlns:p14="http://schemas.microsoft.com/office/powerpoint/2010/main" val="2072947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pPr marL="342900" indent="-342900">
              <a:buFont typeface="+mj-lt"/>
              <a:buAutoNum type="arabicPeriod"/>
            </a:pPr>
            <a:r>
              <a:rPr lang="en-US" sz="1800" b="0" i="0" u="none" strike="noStrike" baseline="0">
                <a:solidFill>
                  <a:srgbClr val="000000"/>
                </a:solidFill>
                <a:latin typeface="Times New Roman" panose="02020603050405020304" pitchFamily="18" charset="0"/>
              </a:rPr>
              <a:t>GPML-Caribe supported the update and ongoing implementation of the Caribbean Waste Management Action Plan: Priorities and Plans Report (CWMAP), which complements the Caribbean Regional </a:t>
            </a:r>
            <a:r>
              <a:rPr lang="en-US" sz="1800" b="0" i="0" u="none" strike="noStrike" baseline="0" err="1">
                <a:solidFill>
                  <a:srgbClr val="000000"/>
                </a:solidFill>
                <a:latin typeface="Times New Roman" panose="02020603050405020304" pitchFamily="18" charset="0"/>
              </a:rPr>
              <a:t>MarineLitter</a:t>
            </a:r>
            <a:r>
              <a:rPr lang="en-US" sz="1800" b="0" i="0" u="none" strike="noStrike" baseline="0">
                <a:solidFill>
                  <a:srgbClr val="000000"/>
                </a:solidFill>
                <a:latin typeface="Times New Roman" panose="02020603050405020304" pitchFamily="18" charset="0"/>
              </a:rPr>
              <a:t> Strategy and Action Plan. </a:t>
            </a:r>
          </a:p>
          <a:p>
            <a:endParaRPr lang="en-US"/>
          </a:p>
        </p:txBody>
      </p:sp>
      <p:sp>
        <p:nvSpPr>
          <p:cNvPr id="4" name="Slide Number Placeholder 3"/>
          <p:cNvSpPr>
            <a:spLocks noGrp="1"/>
          </p:cNvSpPr>
          <p:nvPr>
            <p:ph type="sldNum" sz="quarter" idx="5"/>
          </p:nvPr>
        </p:nvSpPr>
        <p:spPr/>
        <p:txBody>
          <a:bodyPr/>
          <a:lstStyle/>
          <a:p>
            <a:fld id="{7AFD9D5F-CC71-409D-AFBA-A0EE2D74A505}" type="slidenum">
              <a:rPr lang="en-US" smtClean="0"/>
              <a:t>16</a:t>
            </a:fld>
            <a:endParaRPr lang="en-US"/>
          </a:p>
        </p:txBody>
      </p:sp>
    </p:spTree>
    <p:extLst>
      <p:ext uri="{BB962C8B-B14F-4D97-AF65-F5344CB8AC3E}">
        <p14:creationId xmlns:p14="http://schemas.microsoft.com/office/powerpoint/2010/main" val="3009715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a:solidFill>
                <a:srgbClr val="000000"/>
              </a:solidFill>
              <a:latin typeface="Times New Roman" panose="02020603050405020304" pitchFamily="18" charset="0"/>
            </a:endParaRPr>
          </a:p>
          <a:p>
            <a:pPr marL="342900" indent="-342900">
              <a:buFont typeface="+mj-lt"/>
              <a:buAutoNum type="arabicPeriod"/>
            </a:pPr>
            <a:r>
              <a:rPr lang="en-US" sz="1800" b="0" i="0" u="none" strike="noStrike" baseline="0">
                <a:solidFill>
                  <a:srgbClr val="000000"/>
                </a:solidFill>
                <a:latin typeface="Times New Roman" panose="02020603050405020304" pitchFamily="18" charset="0"/>
              </a:rPr>
              <a:t>GPML-Caribe supported the update and ongoing implementation of the Caribbean Waste Management Action Plan: Priorities and Plans Report (CWMAP), which complements the Caribbean Regional </a:t>
            </a:r>
            <a:r>
              <a:rPr lang="en-US" sz="1800" b="0" i="0" u="none" strike="noStrike" baseline="0" err="1">
                <a:solidFill>
                  <a:srgbClr val="000000"/>
                </a:solidFill>
                <a:latin typeface="Times New Roman" panose="02020603050405020304" pitchFamily="18" charset="0"/>
              </a:rPr>
              <a:t>MarineLitter</a:t>
            </a:r>
            <a:r>
              <a:rPr lang="en-US" sz="1800" b="0" i="0" u="none" strike="noStrike" baseline="0">
                <a:solidFill>
                  <a:srgbClr val="000000"/>
                </a:solidFill>
                <a:latin typeface="Times New Roman" panose="02020603050405020304" pitchFamily="18" charset="0"/>
              </a:rPr>
              <a:t> Strategy and Action Plan. </a:t>
            </a:r>
          </a:p>
          <a:p>
            <a:endParaRPr lang="en-US"/>
          </a:p>
        </p:txBody>
      </p:sp>
      <p:sp>
        <p:nvSpPr>
          <p:cNvPr id="4" name="Slide Number Placeholder 3"/>
          <p:cNvSpPr>
            <a:spLocks noGrp="1"/>
          </p:cNvSpPr>
          <p:nvPr>
            <p:ph type="sldNum" sz="quarter" idx="5"/>
          </p:nvPr>
        </p:nvSpPr>
        <p:spPr/>
        <p:txBody>
          <a:bodyPr/>
          <a:lstStyle/>
          <a:p>
            <a:fld id="{7AFD9D5F-CC71-409D-AFBA-A0EE2D74A505}" type="slidenum">
              <a:rPr lang="en-US" smtClean="0"/>
              <a:t>19</a:t>
            </a:fld>
            <a:endParaRPr lang="en-US"/>
          </a:p>
        </p:txBody>
      </p:sp>
    </p:spTree>
    <p:extLst>
      <p:ext uri="{BB962C8B-B14F-4D97-AF65-F5344CB8AC3E}">
        <p14:creationId xmlns:p14="http://schemas.microsoft.com/office/powerpoint/2010/main" val="6219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7867"/>
            <a:ext cx="17088486" cy="23762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6792"/>
            <a:ext cx="14072870" cy="2828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20104089" cy="11311383"/>
          </a:xfrm>
          <a:prstGeom prst="rect">
            <a:avLst/>
          </a:prstGeom>
        </p:spPr>
      </p:pic>
      <p:pic>
        <p:nvPicPr>
          <p:cNvPr id="17" name="bg object 17"/>
          <p:cNvPicPr/>
          <p:nvPr/>
        </p:nvPicPr>
        <p:blipFill>
          <a:blip r:embed="rId3" cstate="print"/>
          <a:stretch>
            <a:fillRect/>
          </a:stretch>
        </p:blipFill>
        <p:spPr>
          <a:xfrm>
            <a:off x="0" y="8506160"/>
            <a:ext cx="20104099" cy="1143706"/>
          </a:xfrm>
          <a:prstGeom prst="rect">
            <a:avLst/>
          </a:prstGeom>
        </p:spPr>
      </p:pic>
      <p:sp>
        <p:nvSpPr>
          <p:cNvPr id="18" name="bg object 18"/>
          <p:cNvSpPr/>
          <p:nvPr/>
        </p:nvSpPr>
        <p:spPr>
          <a:xfrm>
            <a:off x="0" y="9466371"/>
            <a:ext cx="20104100" cy="1633220"/>
          </a:xfrm>
          <a:custGeom>
            <a:avLst/>
            <a:gdLst/>
            <a:ahLst/>
            <a:cxnLst/>
            <a:rect l="l" t="t" r="r" b="b"/>
            <a:pathLst>
              <a:path w="20104100" h="1633220">
                <a:moveTo>
                  <a:pt x="20104099" y="0"/>
                </a:moveTo>
                <a:lnTo>
                  <a:pt x="0" y="0"/>
                </a:lnTo>
                <a:lnTo>
                  <a:pt x="0" y="1632609"/>
                </a:lnTo>
                <a:lnTo>
                  <a:pt x="20104099" y="1632609"/>
                </a:lnTo>
                <a:lnTo>
                  <a:pt x="20104099" y="0"/>
                </a:lnTo>
                <a:close/>
              </a:path>
            </a:pathLst>
          </a:custGeom>
          <a:solidFill>
            <a:srgbClr val="FFFFFF"/>
          </a:solidFill>
        </p:spPr>
        <p:txBody>
          <a:bodyPr wrap="square" lIns="0" tIns="0" rIns="0" bIns="0" rtlCol="0"/>
          <a:lstStyle/>
          <a:p>
            <a:endParaRPr/>
          </a:p>
        </p:txBody>
      </p:sp>
      <p:sp>
        <p:nvSpPr>
          <p:cNvPr id="19" name="bg object 19"/>
          <p:cNvSpPr/>
          <p:nvPr/>
        </p:nvSpPr>
        <p:spPr>
          <a:xfrm>
            <a:off x="5027" y="11112806"/>
            <a:ext cx="1257300" cy="198755"/>
          </a:xfrm>
          <a:custGeom>
            <a:avLst/>
            <a:gdLst/>
            <a:ahLst/>
            <a:cxnLst/>
            <a:rect l="l" t="t" r="r" b="b"/>
            <a:pathLst>
              <a:path w="1257300" h="198754">
                <a:moveTo>
                  <a:pt x="1256830" y="0"/>
                </a:moveTo>
                <a:lnTo>
                  <a:pt x="0" y="0"/>
                </a:lnTo>
                <a:lnTo>
                  <a:pt x="0" y="198577"/>
                </a:lnTo>
                <a:lnTo>
                  <a:pt x="1256830" y="198577"/>
                </a:lnTo>
                <a:lnTo>
                  <a:pt x="1256830" y="0"/>
                </a:lnTo>
                <a:close/>
              </a:path>
            </a:pathLst>
          </a:custGeom>
          <a:solidFill>
            <a:srgbClr val="1CACE3"/>
          </a:solidFill>
        </p:spPr>
        <p:txBody>
          <a:bodyPr wrap="square" lIns="0" tIns="0" rIns="0" bIns="0" rtlCol="0"/>
          <a:lstStyle/>
          <a:p>
            <a:endParaRPr/>
          </a:p>
        </p:txBody>
      </p:sp>
      <p:sp>
        <p:nvSpPr>
          <p:cNvPr id="20" name="bg object 20"/>
          <p:cNvSpPr/>
          <p:nvPr/>
        </p:nvSpPr>
        <p:spPr>
          <a:xfrm>
            <a:off x="1261847" y="11111549"/>
            <a:ext cx="1256030" cy="200025"/>
          </a:xfrm>
          <a:custGeom>
            <a:avLst/>
            <a:gdLst/>
            <a:ahLst/>
            <a:cxnLst/>
            <a:rect l="l" t="t" r="r" b="b"/>
            <a:pathLst>
              <a:path w="1256030" h="200025">
                <a:moveTo>
                  <a:pt x="1255563" y="0"/>
                </a:moveTo>
                <a:lnTo>
                  <a:pt x="0" y="0"/>
                </a:lnTo>
                <a:lnTo>
                  <a:pt x="0" y="199834"/>
                </a:lnTo>
                <a:lnTo>
                  <a:pt x="1255563" y="199834"/>
                </a:lnTo>
                <a:lnTo>
                  <a:pt x="1255563" y="0"/>
                </a:lnTo>
                <a:close/>
              </a:path>
            </a:pathLst>
          </a:custGeom>
          <a:solidFill>
            <a:srgbClr val="2583C5"/>
          </a:solidFill>
        </p:spPr>
        <p:txBody>
          <a:bodyPr wrap="square" lIns="0" tIns="0" rIns="0" bIns="0" rtlCol="0"/>
          <a:lstStyle/>
          <a:p>
            <a:endParaRPr/>
          </a:p>
        </p:txBody>
      </p:sp>
      <p:sp>
        <p:nvSpPr>
          <p:cNvPr id="21" name="bg object 21"/>
          <p:cNvSpPr/>
          <p:nvPr/>
        </p:nvSpPr>
        <p:spPr>
          <a:xfrm>
            <a:off x="2517411" y="11109035"/>
            <a:ext cx="1257300" cy="202565"/>
          </a:xfrm>
          <a:custGeom>
            <a:avLst/>
            <a:gdLst/>
            <a:ahLst/>
            <a:cxnLst/>
            <a:rect l="l" t="t" r="r" b="b"/>
            <a:pathLst>
              <a:path w="1257300" h="202565">
                <a:moveTo>
                  <a:pt x="1256820" y="0"/>
                </a:moveTo>
                <a:lnTo>
                  <a:pt x="0" y="0"/>
                </a:lnTo>
                <a:lnTo>
                  <a:pt x="0" y="202348"/>
                </a:lnTo>
                <a:lnTo>
                  <a:pt x="1256820" y="202348"/>
                </a:lnTo>
                <a:lnTo>
                  <a:pt x="1256820" y="0"/>
                </a:lnTo>
                <a:close/>
              </a:path>
            </a:pathLst>
          </a:custGeom>
          <a:solidFill>
            <a:srgbClr val="27CED6"/>
          </a:solidFill>
        </p:spPr>
        <p:txBody>
          <a:bodyPr wrap="square" lIns="0" tIns="0" rIns="0" bIns="0" rtlCol="0"/>
          <a:lstStyle/>
          <a:p>
            <a:endParaRPr/>
          </a:p>
        </p:txBody>
      </p:sp>
      <p:sp>
        <p:nvSpPr>
          <p:cNvPr id="22" name="bg object 22"/>
          <p:cNvSpPr/>
          <p:nvPr/>
        </p:nvSpPr>
        <p:spPr>
          <a:xfrm>
            <a:off x="3774231" y="11109035"/>
            <a:ext cx="1256030" cy="202565"/>
          </a:xfrm>
          <a:custGeom>
            <a:avLst/>
            <a:gdLst/>
            <a:ahLst/>
            <a:cxnLst/>
            <a:rect l="l" t="t" r="r" b="b"/>
            <a:pathLst>
              <a:path w="1256029" h="202565">
                <a:moveTo>
                  <a:pt x="1255563" y="0"/>
                </a:moveTo>
                <a:lnTo>
                  <a:pt x="0" y="0"/>
                </a:lnTo>
                <a:lnTo>
                  <a:pt x="0" y="202348"/>
                </a:lnTo>
                <a:lnTo>
                  <a:pt x="1255563" y="202348"/>
                </a:lnTo>
                <a:lnTo>
                  <a:pt x="1255563" y="0"/>
                </a:lnTo>
                <a:close/>
              </a:path>
            </a:pathLst>
          </a:custGeom>
          <a:solidFill>
            <a:srgbClr val="42B996"/>
          </a:solidFill>
        </p:spPr>
        <p:txBody>
          <a:bodyPr wrap="square" lIns="0" tIns="0" rIns="0" bIns="0" rtlCol="0"/>
          <a:lstStyle/>
          <a:p>
            <a:endParaRPr/>
          </a:p>
        </p:txBody>
      </p:sp>
      <p:sp>
        <p:nvSpPr>
          <p:cNvPr id="23" name="bg object 23"/>
          <p:cNvSpPr/>
          <p:nvPr/>
        </p:nvSpPr>
        <p:spPr>
          <a:xfrm>
            <a:off x="5029795" y="11107779"/>
            <a:ext cx="1257300" cy="203835"/>
          </a:xfrm>
          <a:custGeom>
            <a:avLst/>
            <a:gdLst/>
            <a:ahLst/>
            <a:cxnLst/>
            <a:rect l="l" t="t" r="r" b="b"/>
            <a:pathLst>
              <a:path w="1257300" h="203834">
                <a:moveTo>
                  <a:pt x="1256820" y="0"/>
                </a:moveTo>
                <a:lnTo>
                  <a:pt x="0" y="0"/>
                </a:lnTo>
                <a:lnTo>
                  <a:pt x="0" y="203604"/>
                </a:lnTo>
                <a:lnTo>
                  <a:pt x="1256820" y="203604"/>
                </a:lnTo>
                <a:lnTo>
                  <a:pt x="1256820" y="0"/>
                </a:lnTo>
                <a:close/>
              </a:path>
            </a:pathLst>
          </a:custGeom>
          <a:solidFill>
            <a:srgbClr val="1CACE3"/>
          </a:solidFill>
        </p:spPr>
        <p:txBody>
          <a:bodyPr wrap="square" lIns="0" tIns="0" rIns="0" bIns="0" rtlCol="0"/>
          <a:lstStyle/>
          <a:p>
            <a:endParaRPr/>
          </a:p>
        </p:txBody>
      </p:sp>
      <p:sp>
        <p:nvSpPr>
          <p:cNvPr id="24" name="bg object 24"/>
          <p:cNvSpPr/>
          <p:nvPr/>
        </p:nvSpPr>
        <p:spPr>
          <a:xfrm>
            <a:off x="6286615" y="11106522"/>
            <a:ext cx="1256030" cy="205104"/>
          </a:xfrm>
          <a:custGeom>
            <a:avLst/>
            <a:gdLst/>
            <a:ahLst/>
            <a:cxnLst/>
            <a:rect l="l" t="t" r="r" b="b"/>
            <a:pathLst>
              <a:path w="1256029" h="205104">
                <a:moveTo>
                  <a:pt x="1255563" y="0"/>
                </a:moveTo>
                <a:lnTo>
                  <a:pt x="0" y="0"/>
                </a:lnTo>
                <a:lnTo>
                  <a:pt x="0" y="204861"/>
                </a:lnTo>
                <a:lnTo>
                  <a:pt x="1255563" y="204861"/>
                </a:lnTo>
                <a:lnTo>
                  <a:pt x="1255563" y="0"/>
                </a:lnTo>
                <a:close/>
              </a:path>
            </a:pathLst>
          </a:custGeom>
          <a:solidFill>
            <a:srgbClr val="2583C5"/>
          </a:solidFill>
        </p:spPr>
        <p:txBody>
          <a:bodyPr wrap="square" lIns="0" tIns="0" rIns="0" bIns="0" rtlCol="0"/>
          <a:lstStyle/>
          <a:p>
            <a:endParaRPr/>
          </a:p>
        </p:txBody>
      </p:sp>
      <p:sp>
        <p:nvSpPr>
          <p:cNvPr id="25" name="bg object 25"/>
          <p:cNvSpPr/>
          <p:nvPr/>
        </p:nvSpPr>
        <p:spPr>
          <a:xfrm>
            <a:off x="7542179" y="11104008"/>
            <a:ext cx="1257300" cy="207645"/>
          </a:xfrm>
          <a:custGeom>
            <a:avLst/>
            <a:gdLst/>
            <a:ahLst/>
            <a:cxnLst/>
            <a:rect l="l" t="t" r="r" b="b"/>
            <a:pathLst>
              <a:path w="1257300" h="207645">
                <a:moveTo>
                  <a:pt x="1256830" y="0"/>
                </a:moveTo>
                <a:lnTo>
                  <a:pt x="0" y="0"/>
                </a:lnTo>
                <a:lnTo>
                  <a:pt x="0" y="207375"/>
                </a:lnTo>
                <a:lnTo>
                  <a:pt x="1256830" y="207375"/>
                </a:lnTo>
                <a:lnTo>
                  <a:pt x="1256830" y="0"/>
                </a:lnTo>
                <a:close/>
              </a:path>
            </a:pathLst>
          </a:custGeom>
          <a:solidFill>
            <a:srgbClr val="27CED6"/>
          </a:solidFill>
        </p:spPr>
        <p:txBody>
          <a:bodyPr wrap="square" lIns="0" tIns="0" rIns="0" bIns="0" rtlCol="0"/>
          <a:lstStyle/>
          <a:p>
            <a:endParaRPr/>
          </a:p>
        </p:txBody>
      </p:sp>
      <p:sp>
        <p:nvSpPr>
          <p:cNvPr id="26" name="bg object 26"/>
          <p:cNvSpPr/>
          <p:nvPr/>
        </p:nvSpPr>
        <p:spPr>
          <a:xfrm>
            <a:off x="8799000" y="11104008"/>
            <a:ext cx="1256030" cy="207645"/>
          </a:xfrm>
          <a:custGeom>
            <a:avLst/>
            <a:gdLst/>
            <a:ahLst/>
            <a:cxnLst/>
            <a:rect l="l" t="t" r="r" b="b"/>
            <a:pathLst>
              <a:path w="1256029" h="207645">
                <a:moveTo>
                  <a:pt x="1255563" y="0"/>
                </a:moveTo>
                <a:lnTo>
                  <a:pt x="0" y="0"/>
                </a:lnTo>
                <a:lnTo>
                  <a:pt x="0" y="207375"/>
                </a:lnTo>
                <a:lnTo>
                  <a:pt x="1255563" y="207375"/>
                </a:lnTo>
                <a:lnTo>
                  <a:pt x="1255563" y="0"/>
                </a:lnTo>
                <a:close/>
              </a:path>
            </a:pathLst>
          </a:custGeom>
          <a:solidFill>
            <a:srgbClr val="42B996"/>
          </a:solidFill>
        </p:spPr>
        <p:txBody>
          <a:bodyPr wrap="square" lIns="0" tIns="0" rIns="0" bIns="0" rtlCol="0"/>
          <a:lstStyle/>
          <a:p>
            <a:endParaRPr/>
          </a:p>
        </p:txBody>
      </p:sp>
      <p:sp>
        <p:nvSpPr>
          <p:cNvPr id="27" name="bg object 27"/>
          <p:cNvSpPr/>
          <p:nvPr/>
        </p:nvSpPr>
        <p:spPr>
          <a:xfrm>
            <a:off x="10054563" y="11107779"/>
            <a:ext cx="1256030" cy="203835"/>
          </a:xfrm>
          <a:custGeom>
            <a:avLst/>
            <a:gdLst/>
            <a:ahLst/>
            <a:cxnLst/>
            <a:rect l="l" t="t" r="r" b="b"/>
            <a:pathLst>
              <a:path w="1256029" h="203834">
                <a:moveTo>
                  <a:pt x="1255563" y="0"/>
                </a:moveTo>
                <a:lnTo>
                  <a:pt x="0" y="0"/>
                </a:lnTo>
                <a:lnTo>
                  <a:pt x="0" y="203604"/>
                </a:lnTo>
                <a:lnTo>
                  <a:pt x="1255563" y="203604"/>
                </a:lnTo>
                <a:lnTo>
                  <a:pt x="1255563" y="0"/>
                </a:lnTo>
                <a:close/>
              </a:path>
            </a:pathLst>
          </a:custGeom>
          <a:solidFill>
            <a:srgbClr val="1CACE3"/>
          </a:solidFill>
        </p:spPr>
        <p:txBody>
          <a:bodyPr wrap="square" lIns="0" tIns="0" rIns="0" bIns="0" rtlCol="0"/>
          <a:lstStyle/>
          <a:p>
            <a:endParaRPr/>
          </a:p>
        </p:txBody>
      </p:sp>
      <p:sp>
        <p:nvSpPr>
          <p:cNvPr id="28" name="bg object 28"/>
          <p:cNvSpPr/>
          <p:nvPr/>
        </p:nvSpPr>
        <p:spPr>
          <a:xfrm>
            <a:off x="11310127" y="11106522"/>
            <a:ext cx="1257300" cy="205104"/>
          </a:xfrm>
          <a:custGeom>
            <a:avLst/>
            <a:gdLst/>
            <a:ahLst/>
            <a:cxnLst/>
            <a:rect l="l" t="t" r="r" b="b"/>
            <a:pathLst>
              <a:path w="1257300" h="205104">
                <a:moveTo>
                  <a:pt x="1256820" y="0"/>
                </a:moveTo>
                <a:lnTo>
                  <a:pt x="0" y="0"/>
                </a:lnTo>
                <a:lnTo>
                  <a:pt x="0" y="204861"/>
                </a:lnTo>
                <a:lnTo>
                  <a:pt x="1256820" y="204861"/>
                </a:lnTo>
                <a:lnTo>
                  <a:pt x="1256820" y="0"/>
                </a:lnTo>
                <a:close/>
              </a:path>
            </a:pathLst>
          </a:custGeom>
          <a:solidFill>
            <a:srgbClr val="2583C5"/>
          </a:solidFill>
        </p:spPr>
        <p:txBody>
          <a:bodyPr wrap="square" lIns="0" tIns="0" rIns="0" bIns="0" rtlCol="0"/>
          <a:lstStyle/>
          <a:p>
            <a:endParaRPr/>
          </a:p>
        </p:txBody>
      </p:sp>
      <p:sp>
        <p:nvSpPr>
          <p:cNvPr id="29" name="bg object 29"/>
          <p:cNvSpPr/>
          <p:nvPr/>
        </p:nvSpPr>
        <p:spPr>
          <a:xfrm>
            <a:off x="12566947" y="11104008"/>
            <a:ext cx="1256030" cy="207645"/>
          </a:xfrm>
          <a:custGeom>
            <a:avLst/>
            <a:gdLst/>
            <a:ahLst/>
            <a:cxnLst/>
            <a:rect l="l" t="t" r="r" b="b"/>
            <a:pathLst>
              <a:path w="1256030" h="207645">
                <a:moveTo>
                  <a:pt x="1255563" y="0"/>
                </a:moveTo>
                <a:lnTo>
                  <a:pt x="0" y="0"/>
                </a:lnTo>
                <a:lnTo>
                  <a:pt x="0" y="207375"/>
                </a:lnTo>
                <a:lnTo>
                  <a:pt x="1255563" y="207375"/>
                </a:lnTo>
                <a:lnTo>
                  <a:pt x="1255563" y="0"/>
                </a:lnTo>
                <a:close/>
              </a:path>
            </a:pathLst>
          </a:custGeom>
          <a:solidFill>
            <a:srgbClr val="27CED6"/>
          </a:solidFill>
        </p:spPr>
        <p:txBody>
          <a:bodyPr wrap="square" lIns="0" tIns="0" rIns="0" bIns="0" rtlCol="0"/>
          <a:lstStyle/>
          <a:p>
            <a:endParaRPr/>
          </a:p>
        </p:txBody>
      </p:sp>
      <p:sp>
        <p:nvSpPr>
          <p:cNvPr id="30" name="bg object 30"/>
          <p:cNvSpPr/>
          <p:nvPr/>
        </p:nvSpPr>
        <p:spPr>
          <a:xfrm>
            <a:off x="13822511" y="11104008"/>
            <a:ext cx="1257300" cy="207645"/>
          </a:xfrm>
          <a:custGeom>
            <a:avLst/>
            <a:gdLst/>
            <a:ahLst/>
            <a:cxnLst/>
            <a:rect l="l" t="t" r="r" b="b"/>
            <a:pathLst>
              <a:path w="1257300" h="207645">
                <a:moveTo>
                  <a:pt x="1256820" y="0"/>
                </a:moveTo>
                <a:lnTo>
                  <a:pt x="0" y="0"/>
                </a:lnTo>
                <a:lnTo>
                  <a:pt x="0" y="207375"/>
                </a:lnTo>
                <a:lnTo>
                  <a:pt x="1256820" y="207375"/>
                </a:lnTo>
                <a:lnTo>
                  <a:pt x="1256820" y="0"/>
                </a:lnTo>
                <a:close/>
              </a:path>
            </a:pathLst>
          </a:custGeom>
          <a:solidFill>
            <a:srgbClr val="42B996"/>
          </a:solidFill>
        </p:spPr>
        <p:txBody>
          <a:bodyPr wrap="square" lIns="0" tIns="0" rIns="0" bIns="0" rtlCol="0"/>
          <a:lstStyle/>
          <a:p>
            <a:endParaRPr/>
          </a:p>
        </p:txBody>
      </p:sp>
      <p:sp>
        <p:nvSpPr>
          <p:cNvPr id="31" name="bg object 31"/>
          <p:cNvSpPr/>
          <p:nvPr/>
        </p:nvSpPr>
        <p:spPr>
          <a:xfrm>
            <a:off x="15079332" y="11101495"/>
            <a:ext cx="1256030" cy="210185"/>
          </a:xfrm>
          <a:custGeom>
            <a:avLst/>
            <a:gdLst/>
            <a:ahLst/>
            <a:cxnLst/>
            <a:rect l="l" t="t" r="r" b="b"/>
            <a:pathLst>
              <a:path w="1256030" h="210184">
                <a:moveTo>
                  <a:pt x="1255563" y="0"/>
                </a:moveTo>
                <a:lnTo>
                  <a:pt x="0" y="0"/>
                </a:lnTo>
                <a:lnTo>
                  <a:pt x="0" y="209889"/>
                </a:lnTo>
                <a:lnTo>
                  <a:pt x="1255563" y="209889"/>
                </a:lnTo>
                <a:lnTo>
                  <a:pt x="1255563" y="0"/>
                </a:lnTo>
                <a:close/>
              </a:path>
            </a:pathLst>
          </a:custGeom>
          <a:solidFill>
            <a:srgbClr val="1CACE3"/>
          </a:solidFill>
        </p:spPr>
        <p:txBody>
          <a:bodyPr wrap="square" lIns="0" tIns="0" rIns="0" bIns="0" rtlCol="0"/>
          <a:lstStyle/>
          <a:p>
            <a:endParaRPr/>
          </a:p>
        </p:txBody>
      </p:sp>
      <p:sp>
        <p:nvSpPr>
          <p:cNvPr id="32" name="bg object 32"/>
          <p:cNvSpPr/>
          <p:nvPr/>
        </p:nvSpPr>
        <p:spPr>
          <a:xfrm>
            <a:off x="16334895" y="11101495"/>
            <a:ext cx="1257300" cy="210185"/>
          </a:xfrm>
          <a:custGeom>
            <a:avLst/>
            <a:gdLst/>
            <a:ahLst/>
            <a:cxnLst/>
            <a:rect l="l" t="t" r="r" b="b"/>
            <a:pathLst>
              <a:path w="1257300" h="210184">
                <a:moveTo>
                  <a:pt x="1256830" y="0"/>
                </a:moveTo>
                <a:lnTo>
                  <a:pt x="0" y="0"/>
                </a:lnTo>
                <a:lnTo>
                  <a:pt x="0" y="209889"/>
                </a:lnTo>
                <a:lnTo>
                  <a:pt x="1256830" y="209889"/>
                </a:lnTo>
                <a:lnTo>
                  <a:pt x="1256830" y="0"/>
                </a:lnTo>
                <a:close/>
              </a:path>
            </a:pathLst>
          </a:custGeom>
          <a:solidFill>
            <a:srgbClr val="2583C5"/>
          </a:solidFill>
        </p:spPr>
        <p:txBody>
          <a:bodyPr wrap="square" lIns="0" tIns="0" rIns="0" bIns="0" rtlCol="0"/>
          <a:lstStyle/>
          <a:p>
            <a:endParaRPr/>
          </a:p>
        </p:txBody>
      </p:sp>
      <p:sp>
        <p:nvSpPr>
          <p:cNvPr id="33" name="bg object 33"/>
          <p:cNvSpPr/>
          <p:nvPr/>
        </p:nvSpPr>
        <p:spPr>
          <a:xfrm>
            <a:off x="17591715" y="11111549"/>
            <a:ext cx="1256030" cy="200025"/>
          </a:xfrm>
          <a:custGeom>
            <a:avLst/>
            <a:gdLst/>
            <a:ahLst/>
            <a:cxnLst/>
            <a:rect l="l" t="t" r="r" b="b"/>
            <a:pathLst>
              <a:path w="1256030" h="200025">
                <a:moveTo>
                  <a:pt x="1255563" y="0"/>
                </a:moveTo>
                <a:lnTo>
                  <a:pt x="0" y="0"/>
                </a:lnTo>
                <a:lnTo>
                  <a:pt x="0" y="199834"/>
                </a:lnTo>
                <a:lnTo>
                  <a:pt x="1255563" y="199834"/>
                </a:lnTo>
                <a:lnTo>
                  <a:pt x="1255563" y="0"/>
                </a:lnTo>
                <a:close/>
              </a:path>
            </a:pathLst>
          </a:custGeom>
          <a:solidFill>
            <a:srgbClr val="27CED6"/>
          </a:solidFill>
        </p:spPr>
        <p:txBody>
          <a:bodyPr wrap="square" lIns="0" tIns="0" rIns="0" bIns="0" rtlCol="0"/>
          <a:lstStyle/>
          <a:p>
            <a:endParaRPr/>
          </a:p>
        </p:txBody>
      </p:sp>
      <p:sp>
        <p:nvSpPr>
          <p:cNvPr id="34" name="bg object 34"/>
          <p:cNvSpPr/>
          <p:nvPr/>
        </p:nvSpPr>
        <p:spPr>
          <a:xfrm>
            <a:off x="18847279" y="11110292"/>
            <a:ext cx="1257300" cy="201295"/>
          </a:xfrm>
          <a:custGeom>
            <a:avLst/>
            <a:gdLst/>
            <a:ahLst/>
            <a:cxnLst/>
            <a:rect l="l" t="t" r="r" b="b"/>
            <a:pathLst>
              <a:path w="1257300" h="201295">
                <a:moveTo>
                  <a:pt x="1256820" y="0"/>
                </a:moveTo>
                <a:lnTo>
                  <a:pt x="0" y="0"/>
                </a:lnTo>
                <a:lnTo>
                  <a:pt x="0" y="201091"/>
                </a:lnTo>
                <a:lnTo>
                  <a:pt x="1256820" y="201091"/>
                </a:lnTo>
                <a:lnTo>
                  <a:pt x="1256820" y="0"/>
                </a:lnTo>
                <a:close/>
              </a:path>
            </a:pathLst>
          </a:custGeom>
          <a:solidFill>
            <a:srgbClr val="42B99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900" b="1" i="0">
                <a:solidFill>
                  <a:schemeClr val="tx1"/>
                </a:solidFill>
                <a:latin typeface="Calibri"/>
                <a:cs typeface="Calibri"/>
              </a:defRPr>
            </a:lvl1pPr>
          </a:lstStyle>
          <a:p>
            <a:endParaRPr/>
          </a:p>
        </p:txBody>
      </p:sp>
      <p:sp>
        <p:nvSpPr>
          <p:cNvPr id="3" name="Holder 3"/>
          <p:cNvSpPr>
            <a:spLocks noGrp="1"/>
          </p:cNvSpPr>
          <p:nvPr>
            <p:ph sz="half" idx="2"/>
          </p:nvPr>
        </p:nvSpPr>
        <p:spPr>
          <a:xfrm>
            <a:off x="1005205" y="2602611"/>
            <a:ext cx="8745284"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2611"/>
            <a:ext cx="8745284" cy="74683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1" y="0"/>
            <a:ext cx="20104098" cy="6537960"/>
          </a:xfrm>
          <a:solidFill>
            <a:schemeClr val="bg1">
              <a:lumMod val="95000"/>
            </a:schemeClr>
          </a:solidFill>
        </p:spPr>
        <p:txBody>
          <a:bodyPr vert="horz" wrap="square" lIns="91440" tIns="45720" rIns="91440" bIns="45720" rtlCol="0" anchor="ctr" anchorCtr="1">
            <a:noAutofit/>
          </a:bodyPr>
          <a:lstStyle>
            <a:lvl1pPr marL="0" indent="0">
              <a:buNone/>
              <a:defRPr lang="en-GB" sz="2968" dirty="0"/>
            </a:lvl1pPr>
          </a:lstStyle>
          <a:p>
            <a:pPr marL="376961" lvl="0" indent="-376961" algn="ctr"/>
            <a:r>
              <a:rPr lang="en-US" noProof="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1145813" y="9245249"/>
            <a:ext cx="15078075" cy="549061"/>
          </a:xfrm>
        </p:spPr>
        <p:txBody>
          <a:bodyPr vert="horz" lIns="91440" tIns="45720" rIns="91440" bIns="45720" rtlCol="0">
            <a:spAutoFit/>
          </a:bodyPr>
          <a:lstStyle>
            <a:lvl1pPr marL="0" indent="0">
              <a:buNone/>
              <a:defRPr lang="en-GB" sz="2968" dirty="0">
                <a:solidFill>
                  <a:schemeClr val="accent3"/>
                </a:solidFill>
                <a:latin typeface="+mn-lt"/>
              </a:defRPr>
            </a:lvl1pPr>
          </a:lstStyle>
          <a:p>
            <a:pPr marL="376961" lvl="0" indent="-376961"/>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1145813" y="8036329"/>
            <a:ext cx="17490567" cy="1208921"/>
          </a:xfrm>
        </p:spPr>
        <p:txBody>
          <a:bodyPr vert="horz" lIns="91440" tIns="45720" rIns="91440" bIns="45720" rtlCol="0" anchor="b">
            <a:spAutoFit/>
          </a:bodyPr>
          <a:lstStyle>
            <a:lvl1pPr>
              <a:defRPr lang="en-GB" sz="7256"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718005" y="7798646"/>
            <a:ext cx="119667" cy="2263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noProof="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8153210" y="10263538"/>
            <a:ext cx="1428448" cy="105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68" noProof="0">
              <a:solidFill>
                <a:schemeClr val="tx1"/>
              </a:solidFill>
            </a:endParaRPr>
          </a:p>
        </p:txBody>
      </p:sp>
    </p:spTree>
    <p:extLst>
      <p:ext uri="{BB962C8B-B14F-4D97-AF65-F5344CB8AC3E}">
        <p14:creationId xmlns:p14="http://schemas.microsoft.com/office/powerpoint/2010/main" val="24996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350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BDFF-36AC-43AB-AA15-9D5668EADBC8}"/>
              </a:ext>
            </a:extLst>
          </p:cNvPr>
          <p:cNvSpPr>
            <a:spLocks noGrp="1"/>
          </p:cNvSpPr>
          <p:nvPr>
            <p:ph type="ctrTitle"/>
          </p:nvPr>
        </p:nvSpPr>
        <p:spPr>
          <a:xfrm>
            <a:off x="2513013" y="2746246"/>
            <a:ext cx="15078075" cy="3045193"/>
          </a:xfrm>
        </p:spPr>
        <p:txBody>
          <a:bodyPr anchor="b"/>
          <a:lstStyle>
            <a:lvl1pPr algn="ctr">
              <a:defRPr sz="9894"/>
            </a:lvl1pPr>
          </a:lstStyle>
          <a:p>
            <a:r>
              <a:rPr lang="en-US"/>
              <a:t>Click to edit Master title style</a:t>
            </a:r>
            <a:endParaRPr lang="en-LC"/>
          </a:p>
        </p:txBody>
      </p:sp>
      <p:sp>
        <p:nvSpPr>
          <p:cNvPr id="3" name="Subtitle 2">
            <a:extLst>
              <a:ext uri="{FF2B5EF4-FFF2-40B4-BE49-F238E27FC236}">
                <a16:creationId xmlns:a16="http://schemas.microsoft.com/office/drawing/2014/main" id="{F3C9C910-E815-4406-9AB0-AFADE05E89BC}"/>
              </a:ext>
            </a:extLst>
          </p:cNvPr>
          <p:cNvSpPr>
            <a:spLocks noGrp="1"/>
          </p:cNvSpPr>
          <p:nvPr>
            <p:ph type="subTitle" idx="1"/>
          </p:nvPr>
        </p:nvSpPr>
        <p:spPr>
          <a:xfrm>
            <a:off x="2513013" y="5943363"/>
            <a:ext cx="15078075" cy="609077"/>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LC"/>
          </a:p>
        </p:txBody>
      </p:sp>
      <p:sp>
        <p:nvSpPr>
          <p:cNvPr id="4" name="Date Placeholder 3">
            <a:extLst>
              <a:ext uri="{FF2B5EF4-FFF2-40B4-BE49-F238E27FC236}">
                <a16:creationId xmlns:a16="http://schemas.microsoft.com/office/drawing/2014/main" id="{2C2FA2B4-3756-42BD-98B0-6FE94E344E2B}"/>
              </a:ext>
            </a:extLst>
          </p:cNvPr>
          <p:cNvSpPr>
            <a:spLocks noGrp="1"/>
          </p:cNvSpPr>
          <p:nvPr>
            <p:ph type="dt" sz="half" idx="10"/>
          </p:nvPr>
        </p:nvSpPr>
        <p:spPr>
          <a:xfrm>
            <a:off x="1005205" y="10523601"/>
            <a:ext cx="4623943" cy="276999"/>
          </a:xfrm>
        </p:spPr>
        <p:txBody>
          <a:bodyPr/>
          <a:lstStyle/>
          <a:p>
            <a:fld id="{AD2BD68E-B259-43E7-8C52-29AC68B5DE53}" type="datetimeFigureOut">
              <a:rPr lang="en-US" smtClean="0"/>
              <a:t>2/1/2023</a:t>
            </a:fld>
            <a:endParaRPr lang="en-US"/>
          </a:p>
        </p:txBody>
      </p:sp>
      <p:sp>
        <p:nvSpPr>
          <p:cNvPr id="5" name="Footer Placeholder 4">
            <a:extLst>
              <a:ext uri="{FF2B5EF4-FFF2-40B4-BE49-F238E27FC236}">
                <a16:creationId xmlns:a16="http://schemas.microsoft.com/office/drawing/2014/main" id="{977176EF-FD73-41A8-8B45-E804CE176F6F}"/>
              </a:ext>
            </a:extLst>
          </p:cNvPr>
          <p:cNvSpPr>
            <a:spLocks noGrp="1"/>
          </p:cNvSpPr>
          <p:nvPr>
            <p:ph type="ftr" sz="quarter" idx="11"/>
          </p:nvPr>
        </p:nvSpPr>
        <p:spPr>
          <a:xfrm>
            <a:off x="6835394" y="10523601"/>
            <a:ext cx="6433312" cy="276999"/>
          </a:xfrm>
        </p:spPr>
        <p:txBody>
          <a:bodyPr/>
          <a:lstStyle/>
          <a:p>
            <a:endParaRPr lang="en-US"/>
          </a:p>
        </p:txBody>
      </p:sp>
      <p:sp>
        <p:nvSpPr>
          <p:cNvPr id="6" name="Slide Number Placeholder 5">
            <a:extLst>
              <a:ext uri="{FF2B5EF4-FFF2-40B4-BE49-F238E27FC236}">
                <a16:creationId xmlns:a16="http://schemas.microsoft.com/office/drawing/2014/main" id="{3637E143-FC2A-458F-8422-728527E4D8D2}"/>
              </a:ext>
            </a:extLst>
          </p:cNvPr>
          <p:cNvSpPr>
            <a:spLocks noGrp="1"/>
          </p:cNvSpPr>
          <p:nvPr>
            <p:ph type="sldNum" sz="quarter" idx="12"/>
          </p:nvPr>
        </p:nvSpPr>
        <p:spPr>
          <a:xfrm>
            <a:off x="14474953" y="10523601"/>
            <a:ext cx="4623943" cy="276999"/>
          </a:xfrm>
        </p:spPr>
        <p:txBody>
          <a:bodyPr/>
          <a:lstStyle/>
          <a:p>
            <a:fld id="{FC11E504-68C5-4CEC-BF0A-8F4EF53C82BA}" type="slidenum">
              <a:rPr lang="en-US" smtClean="0"/>
              <a:t>‹#›</a:t>
            </a:fld>
            <a:endParaRPr lang="en-US"/>
          </a:p>
        </p:txBody>
      </p:sp>
    </p:spTree>
    <p:extLst>
      <p:ext uri="{BB962C8B-B14F-4D97-AF65-F5344CB8AC3E}">
        <p14:creationId xmlns:p14="http://schemas.microsoft.com/office/powerpoint/2010/main" val="417835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45343" y="624386"/>
            <a:ext cx="11613412" cy="930910"/>
          </a:xfrm>
          <a:prstGeom prst="rect">
            <a:avLst/>
          </a:prstGeom>
        </p:spPr>
        <p:txBody>
          <a:bodyPr wrap="square" lIns="0" tIns="0" rIns="0" bIns="0">
            <a:spAutoFit/>
          </a:bodyPr>
          <a:lstStyle>
            <a:lvl1pPr>
              <a:defRPr sz="5900" b="1" i="0">
                <a:solidFill>
                  <a:schemeClr val="tx1"/>
                </a:solidFill>
                <a:latin typeface="Calibri"/>
                <a:cs typeface="Calibri"/>
              </a:defRPr>
            </a:lvl1pPr>
          </a:lstStyle>
          <a:p>
            <a:endParaRPr/>
          </a:p>
        </p:txBody>
      </p:sp>
      <p:sp>
        <p:nvSpPr>
          <p:cNvPr id="3" name="Holder 3"/>
          <p:cNvSpPr>
            <a:spLocks noGrp="1"/>
          </p:cNvSpPr>
          <p:nvPr>
            <p:ph type="body" idx="1"/>
          </p:nvPr>
        </p:nvSpPr>
        <p:spPr>
          <a:xfrm>
            <a:off x="1611361" y="3218243"/>
            <a:ext cx="16881377" cy="663638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5394" y="10523601"/>
            <a:ext cx="6433312" cy="5657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2/1/2023</a:t>
            </a:fld>
            <a:endParaRPr lang="en-US"/>
          </a:p>
        </p:txBody>
      </p:sp>
      <p:sp>
        <p:nvSpPr>
          <p:cNvPr id="6" name="Holder 6"/>
          <p:cNvSpPr>
            <a:spLocks noGrp="1"/>
          </p:cNvSpPr>
          <p:nvPr>
            <p:ph type="sldNum" sz="quarter" idx="7"/>
          </p:nvPr>
        </p:nvSpPr>
        <p:spPr>
          <a:xfrm>
            <a:off x="14474953" y="10523601"/>
            <a:ext cx="4623943" cy="5657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ristopher.Corbin@un.org"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39.png"/><Relationship Id="rId5" Type="http://schemas.openxmlformats.org/officeDocument/2006/relationships/image" Target="../media/image14.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38.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hellorain.or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8.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cimab.transnet.cu/" TargetMode="External"/><Relationship Id="rId13" Type="http://schemas.openxmlformats.org/officeDocument/2006/relationships/image" Target="../media/image71.png"/><Relationship Id="rId3" Type="http://schemas.openxmlformats.org/officeDocument/2006/relationships/image" Target="../media/image4.png"/><Relationship Id="rId7" Type="http://schemas.openxmlformats.org/officeDocument/2006/relationships/hyperlink" Target="https://www.ima.gov.tt/" TargetMode="External"/><Relationship Id="rId12" Type="http://schemas.openxmlformats.org/officeDocument/2006/relationships/image" Target="../media/image70.png"/><Relationship Id="rId2" Type="http://schemas.openxmlformats.org/officeDocument/2006/relationships/image" Target="../media/image67.jpg"/><Relationship Id="rId1" Type="http://schemas.openxmlformats.org/officeDocument/2006/relationships/slideLayout" Target="../slideLayouts/slideLayout4.xml"/><Relationship Id="rId6" Type="http://schemas.openxmlformats.org/officeDocument/2006/relationships/hyperlink" Target="mailto:unep-cartagenaconvention@un.org" TargetMode="External"/><Relationship Id="rId11" Type="http://schemas.openxmlformats.org/officeDocument/2006/relationships/image" Target="../media/image69.png"/><Relationship Id="rId5" Type="http://schemas.openxmlformats.org/officeDocument/2006/relationships/hyperlink" Target="https://www.unenvironment.org/cep/" TargetMode="External"/><Relationship Id="rId10" Type="http://schemas.openxmlformats.org/officeDocument/2006/relationships/image" Target="../media/image68.png"/><Relationship Id="rId4" Type="http://schemas.openxmlformats.org/officeDocument/2006/relationships/image" Target="../media/image5.jpeg"/><Relationship Id="rId9" Type="http://schemas.openxmlformats.org/officeDocument/2006/relationships/hyperlink" Target="http://www.racrempeit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18" Type="http://schemas.openxmlformats.org/officeDocument/2006/relationships/image" Target="../media/image32.png"/><Relationship Id="rId3" Type="http://schemas.openxmlformats.org/officeDocument/2006/relationships/image" Target="../media/image17.jpg"/><Relationship Id="rId7" Type="http://schemas.openxmlformats.org/officeDocument/2006/relationships/image" Target="../media/image21.jp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jpg"/><Relationship Id="rId15" Type="http://schemas.openxmlformats.org/officeDocument/2006/relationships/image" Target="../media/image2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png"/><Relationship Id="rId14" Type="http://schemas.openxmlformats.org/officeDocument/2006/relationships/image" Target="../media/image2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ABCBD8-DB4F-8CD6-42E1-6386ABE005C4}"/>
              </a:ext>
            </a:extLst>
          </p:cNvPr>
          <p:cNvSpPr txBox="1"/>
          <p:nvPr/>
        </p:nvSpPr>
        <p:spPr>
          <a:xfrm>
            <a:off x="1932516" y="319712"/>
            <a:ext cx="16239067" cy="1938992"/>
          </a:xfrm>
          <a:prstGeom prst="rect">
            <a:avLst/>
          </a:prstGeom>
          <a:noFill/>
        </p:spPr>
        <p:txBody>
          <a:bodyPr wrap="square" rtlCol="0">
            <a:spAutoFit/>
          </a:bodyPr>
          <a:lstStyle/>
          <a:p>
            <a:pPr algn="ctr"/>
            <a:r>
              <a:rPr lang="en-US" sz="4000" b="1" i="0" dirty="0">
                <a:solidFill>
                  <a:schemeClr val="bg1"/>
                </a:solidFill>
                <a:effectLst/>
                <a:latin typeface="+mj-lt"/>
              </a:rPr>
              <a:t>The Sixth Meeting of the Scientific and Technical Advisory Committee (STAC) of the Protocol Concerning Pollution from Land-Based Sources and Activities in the Wider Caribbean</a:t>
            </a:r>
            <a:endParaRPr lang="en-US" sz="4000" b="1" dirty="0">
              <a:solidFill>
                <a:schemeClr val="bg1"/>
              </a:solidFill>
              <a:latin typeface="+mj-lt"/>
            </a:endParaRPr>
          </a:p>
        </p:txBody>
      </p:sp>
      <p:sp>
        <p:nvSpPr>
          <p:cNvPr id="7" name="TextBox 6">
            <a:extLst>
              <a:ext uri="{FF2B5EF4-FFF2-40B4-BE49-F238E27FC236}">
                <a16:creationId xmlns:a16="http://schemas.microsoft.com/office/drawing/2014/main" id="{F1D63200-C533-47AE-AC58-D7A7967F9CC2}"/>
              </a:ext>
            </a:extLst>
          </p:cNvPr>
          <p:cNvSpPr txBox="1"/>
          <p:nvPr/>
        </p:nvSpPr>
        <p:spPr>
          <a:xfrm>
            <a:off x="95534" y="10878893"/>
            <a:ext cx="3794078" cy="369332"/>
          </a:xfrm>
          <a:prstGeom prst="rect">
            <a:avLst/>
          </a:prstGeom>
          <a:noFill/>
        </p:spPr>
        <p:txBody>
          <a:bodyPr wrap="square" rtlCol="0">
            <a:spAutoFit/>
          </a:bodyPr>
          <a:lstStyle/>
          <a:p>
            <a:r>
              <a:rPr lang="en-US" b="1" dirty="0">
                <a:solidFill>
                  <a:schemeClr val="bg1"/>
                </a:solidFill>
              </a:rPr>
              <a:t>Photo credit: Plastic Generation.com</a:t>
            </a:r>
          </a:p>
        </p:txBody>
      </p:sp>
      <p:sp>
        <p:nvSpPr>
          <p:cNvPr id="9" name="object 8">
            <a:extLst>
              <a:ext uri="{FF2B5EF4-FFF2-40B4-BE49-F238E27FC236}">
                <a16:creationId xmlns:a16="http://schemas.microsoft.com/office/drawing/2014/main" id="{E45188A4-B20E-8DF8-8BBA-3EFF1160AAAB}"/>
              </a:ext>
            </a:extLst>
          </p:cNvPr>
          <p:cNvSpPr txBox="1"/>
          <p:nvPr/>
        </p:nvSpPr>
        <p:spPr>
          <a:xfrm>
            <a:off x="334754" y="8109219"/>
            <a:ext cx="9717296" cy="1404872"/>
          </a:xfrm>
          <a:prstGeom prst="rect">
            <a:avLst/>
          </a:prstGeom>
        </p:spPr>
        <p:txBody>
          <a:bodyPr vert="horz" wrap="square" lIns="0" tIns="12065" rIns="0" bIns="0" rtlCol="0">
            <a:spAutoFit/>
          </a:bodyPr>
          <a:lstStyle/>
          <a:p>
            <a:pPr marL="12700" marR="5080">
              <a:lnSpc>
                <a:spcPct val="100800"/>
              </a:lnSpc>
              <a:spcBef>
                <a:spcPts val="95"/>
              </a:spcBef>
            </a:pPr>
            <a:r>
              <a:rPr lang="en-US" sz="3050" b="1" spc="10" dirty="0">
                <a:solidFill>
                  <a:schemeClr val="bg1"/>
                </a:solidFill>
                <a:latin typeface="Arial"/>
                <a:cs typeface="Arial"/>
              </a:rPr>
              <a:t>Presenter: </a:t>
            </a:r>
            <a:r>
              <a:rPr sz="3050" b="1" spc="10" dirty="0">
                <a:solidFill>
                  <a:schemeClr val="bg1"/>
                </a:solidFill>
                <a:latin typeface="Arial"/>
                <a:cs typeface="Arial"/>
              </a:rPr>
              <a:t>Christopher Corbin</a:t>
            </a:r>
            <a:endParaRPr lang="en-US" sz="3050" b="1" spc="10" dirty="0">
              <a:solidFill>
                <a:schemeClr val="bg1"/>
              </a:solidFill>
              <a:latin typeface="Arial"/>
              <a:cs typeface="Arial"/>
            </a:endParaRPr>
          </a:p>
          <a:p>
            <a:pPr marL="12700" marR="5080">
              <a:lnSpc>
                <a:spcPct val="100800"/>
              </a:lnSpc>
              <a:spcBef>
                <a:spcPts val="95"/>
              </a:spcBef>
            </a:pPr>
            <a:r>
              <a:rPr lang="en-US" sz="3050" b="1" spc="10" dirty="0">
                <a:solidFill>
                  <a:schemeClr val="bg1"/>
                </a:solidFill>
                <a:latin typeface="Arial"/>
                <a:cs typeface="Arial"/>
              </a:rPr>
              <a:t>Coordinator, </a:t>
            </a:r>
            <a:r>
              <a:rPr sz="3050" b="1" spc="10" dirty="0">
                <a:solidFill>
                  <a:schemeClr val="bg1"/>
                </a:solidFill>
                <a:latin typeface="Arial"/>
                <a:cs typeface="Arial"/>
              </a:rPr>
              <a:t>Cartagena Convention </a:t>
            </a:r>
            <a:r>
              <a:rPr sz="3050" b="1" spc="5" dirty="0">
                <a:solidFill>
                  <a:schemeClr val="bg1"/>
                </a:solidFill>
                <a:latin typeface="Arial"/>
                <a:cs typeface="Arial"/>
              </a:rPr>
              <a:t>Secretariat </a:t>
            </a:r>
            <a:r>
              <a:rPr sz="3050" b="1" spc="10" dirty="0">
                <a:solidFill>
                  <a:schemeClr val="bg1"/>
                </a:solidFill>
                <a:latin typeface="Arial"/>
                <a:cs typeface="Arial"/>
              </a:rPr>
              <a:t> </a:t>
            </a:r>
            <a:r>
              <a:rPr sz="3050" b="1" spc="5" dirty="0">
                <a:solidFill>
                  <a:srgbClr val="FFFF00"/>
                </a:solidFill>
                <a:latin typeface="Arial"/>
                <a:cs typeface="Arial"/>
                <a:hlinkClick r:id="rId3">
                  <a:extLst>
                    <a:ext uri="{A12FA001-AC4F-418D-AE19-62706E023703}">
                      <ahyp:hlinkClr xmlns:ahyp="http://schemas.microsoft.com/office/drawing/2018/hyperlinkcolor" val="tx"/>
                    </a:ext>
                  </a:extLst>
                </a:hlinkClick>
              </a:rPr>
              <a:t>Christopher.Corbin@un.org</a:t>
            </a:r>
            <a:endParaRPr sz="3050" dirty="0">
              <a:solidFill>
                <a:srgbClr val="FFFF00"/>
              </a:solidFill>
              <a:latin typeface="Arial"/>
              <a:cs typeface="Arial"/>
            </a:endParaRPr>
          </a:p>
        </p:txBody>
      </p:sp>
      <p:pic>
        <p:nvPicPr>
          <p:cNvPr id="10" name="Picture 9" descr="A close up of a logo&#10;&#10;Description automatically generated">
            <a:extLst>
              <a:ext uri="{FF2B5EF4-FFF2-40B4-BE49-F238E27FC236}">
                <a16:creationId xmlns:a16="http://schemas.microsoft.com/office/drawing/2014/main" id="{519CFA73-9BF4-26FC-96F6-3FBC4E6A06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94376" y="9514091"/>
            <a:ext cx="1814190" cy="1711915"/>
          </a:xfrm>
          <a:prstGeom prst="rect">
            <a:avLst/>
          </a:prstGeom>
        </p:spPr>
      </p:pic>
      <p:pic>
        <p:nvPicPr>
          <p:cNvPr id="11" name="Picture 10" descr="A close up of a logo&#10;&#10;Description automatically generated">
            <a:extLst>
              <a:ext uri="{FF2B5EF4-FFF2-40B4-BE49-F238E27FC236}">
                <a16:creationId xmlns:a16="http://schemas.microsoft.com/office/drawing/2014/main" id="{B5121A83-1684-860F-FFD8-FCAF224E4D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59249" y="9635891"/>
            <a:ext cx="1612334" cy="1612334"/>
          </a:xfrm>
          <a:prstGeom prst="rect">
            <a:avLst/>
          </a:prstGeom>
        </p:spPr>
      </p:pic>
    </p:spTree>
    <p:extLst>
      <p:ext uri="{BB962C8B-B14F-4D97-AF65-F5344CB8AC3E}">
        <p14:creationId xmlns:p14="http://schemas.microsoft.com/office/powerpoint/2010/main" val="193291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831850" y="7791450"/>
            <a:ext cx="18958287" cy="3352800"/>
          </a:xfrm>
        </p:spPr>
        <p:txBody>
          <a:bodyPr>
            <a:noAutofit/>
          </a:bodyPr>
          <a:lstStyle/>
          <a:p>
            <a:pPr algn="l"/>
            <a:r>
              <a:rPr lang="en-US" sz="8000">
                <a:solidFill>
                  <a:srgbClr val="002060"/>
                </a:solidFill>
                <a:latin typeface="Arial"/>
                <a:cs typeface="Arial"/>
              </a:rPr>
              <a:t>B.</a:t>
            </a:r>
            <a:r>
              <a:rPr lang="en-US" sz="8000" spc="-30">
                <a:solidFill>
                  <a:srgbClr val="002060"/>
                </a:solidFill>
                <a:latin typeface="Arial"/>
                <a:cs typeface="Arial"/>
              </a:rPr>
              <a:t> </a:t>
            </a:r>
            <a:r>
              <a:rPr lang="en-US" sz="8000" spc="5">
                <a:solidFill>
                  <a:srgbClr val="002060"/>
                </a:solidFill>
                <a:latin typeface="Arial"/>
                <a:cs typeface="Arial"/>
              </a:rPr>
              <a:t>Land</a:t>
            </a:r>
            <a:r>
              <a:rPr lang="en-US" sz="8000" spc="-40">
                <a:solidFill>
                  <a:srgbClr val="002060"/>
                </a:solidFill>
                <a:latin typeface="Arial"/>
                <a:cs typeface="Arial"/>
              </a:rPr>
              <a:t> </a:t>
            </a:r>
            <a:r>
              <a:rPr lang="en-US" sz="8000">
                <a:solidFill>
                  <a:srgbClr val="002060"/>
                </a:solidFill>
                <a:latin typeface="Arial"/>
                <a:cs typeface="Arial"/>
              </a:rPr>
              <a:t>&amp;</a:t>
            </a:r>
            <a:r>
              <a:rPr lang="en-US" sz="8000" spc="-30">
                <a:solidFill>
                  <a:srgbClr val="002060"/>
                </a:solidFill>
                <a:latin typeface="Arial"/>
                <a:cs typeface="Arial"/>
              </a:rPr>
              <a:t> </a:t>
            </a:r>
            <a:r>
              <a:rPr lang="en-US" sz="8000">
                <a:solidFill>
                  <a:srgbClr val="002060"/>
                </a:solidFill>
                <a:latin typeface="Arial"/>
                <a:cs typeface="Arial"/>
              </a:rPr>
              <a:t>Marine-Based </a:t>
            </a:r>
            <a:r>
              <a:rPr lang="en-US" sz="8000" spc="-2460">
                <a:solidFill>
                  <a:srgbClr val="002060"/>
                </a:solidFill>
                <a:latin typeface="Arial"/>
                <a:cs typeface="Arial"/>
              </a:rPr>
              <a:t> </a:t>
            </a:r>
            <a:r>
              <a:rPr lang="en-US" sz="8000">
                <a:solidFill>
                  <a:srgbClr val="002060"/>
                </a:solidFill>
                <a:latin typeface="Arial"/>
                <a:cs typeface="Arial"/>
              </a:rPr>
              <a:t>Sources</a:t>
            </a:r>
            <a:r>
              <a:rPr lang="en-US" sz="8000" spc="-30">
                <a:solidFill>
                  <a:srgbClr val="002060"/>
                </a:solidFill>
                <a:latin typeface="Arial"/>
                <a:cs typeface="Arial"/>
              </a:rPr>
              <a:t> </a:t>
            </a:r>
            <a:r>
              <a:rPr lang="en-US" sz="8000">
                <a:solidFill>
                  <a:srgbClr val="002060"/>
                </a:solidFill>
                <a:latin typeface="Arial"/>
                <a:cs typeface="Arial"/>
              </a:rPr>
              <a:t>of</a:t>
            </a:r>
            <a:r>
              <a:rPr lang="en-US" sz="8000" spc="-5">
                <a:solidFill>
                  <a:srgbClr val="002060"/>
                </a:solidFill>
                <a:latin typeface="Arial"/>
                <a:cs typeface="Arial"/>
              </a:rPr>
              <a:t> </a:t>
            </a:r>
            <a:r>
              <a:rPr lang="en-US" sz="8000">
                <a:solidFill>
                  <a:srgbClr val="002060"/>
                </a:solidFill>
                <a:latin typeface="Arial"/>
                <a:cs typeface="Arial"/>
              </a:rPr>
              <a:t>Pollution</a:t>
            </a:r>
            <a:br>
              <a:rPr lang="en-US"/>
            </a:br>
            <a:br>
              <a:rPr lang="en-US" sz="3600" b="0" i="0" u="none" strike="noStrike" baseline="0">
                <a:solidFill>
                  <a:srgbClr val="000000"/>
                </a:solidFill>
              </a:rPr>
            </a:br>
            <a:endParaRPr lang="en-US" sz="3600"/>
          </a:p>
        </p:txBody>
      </p:sp>
      <p:pic>
        <p:nvPicPr>
          <p:cNvPr id="4104" name="Picture 8" descr="The ocean is swimming in plastic and it&amp;#39;s getting worse – we need connected  global policies now">
            <a:extLst>
              <a:ext uri="{FF2B5EF4-FFF2-40B4-BE49-F238E27FC236}">
                <a16:creationId xmlns:a16="http://schemas.microsoft.com/office/drawing/2014/main" id="{069FB3F9-9588-46FD-89B1-FA7B0CB0932C}"/>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3750" b="33750"/>
          <a:stretch>
            <a:fillRect/>
          </a:stretch>
        </p:blipFill>
        <p:spPr bwMode="auto">
          <a:xfrm>
            <a:off x="1" y="0"/>
            <a:ext cx="20104100" cy="7562850"/>
          </a:xfrm>
          <a:prstGeom prst="rect">
            <a:avLst/>
          </a:prstGeom>
          <a:noFill/>
          <a:extLst>
            <a:ext uri="{909E8E84-426E-40DD-AFC4-6F175D3DCCD1}">
              <a14:hiddenFill xmlns:a14="http://schemas.microsoft.com/office/drawing/2010/main">
                <a:solidFill>
                  <a:srgbClr val="FFFFFF"/>
                </a:solidFill>
              </a14:hiddenFill>
            </a:ext>
          </a:extLst>
        </p:spPr>
      </p:pic>
      <p:pic>
        <p:nvPicPr>
          <p:cNvPr id="6" name="object 31">
            <a:extLst>
              <a:ext uri="{FF2B5EF4-FFF2-40B4-BE49-F238E27FC236}">
                <a16:creationId xmlns:a16="http://schemas.microsoft.com/office/drawing/2014/main" id="{DEB8A0B8-ECBF-5582-6D7C-265187BE6CD8}"/>
              </a:ext>
            </a:extLst>
          </p:cNvPr>
          <p:cNvPicPr/>
          <p:nvPr/>
        </p:nvPicPr>
        <p:blipFill>
          <a:blip r:embed="rId3" cstate="print"/>
          <a:stretch>
            <a:fillRect/>
          </a:stretch>
        </p:blipFill>
        <p:spPr>
          <a:xfrm>
            <a:off x="11560989" y="10357678"/>
            <a:ext cx="2219201" cy="821145"/>
          </a:xfrm>
          <a:prstGeom prst="rect">
            <a:avLst/>
          </a:prstGeom>
        </p:spPr>
      </p:pic>
      <p:pic>
        <p:nvPicPr>
          <p:cNvPr id="7" name="object 32">
            <a:extLst>
              <a:ext uri="{FF2B5EF4-FFF2-40B4-BE49-F238E27FC236}">
                <a16:creationId xmlns:a16="http://schemas.microsoft.com/office/drawing/2014/main" id="{A3C580B4-CE68-EFEC-36EC-05B5E045BEA9}"/>
              </a:ext>
            </a:extLst>
          </p:cNvPr>
          <p:cNvPicPr/>
          <p:nvPr/>
        </p:nvPicPr>
        <p:blipFill>
          <a:blip r:embed="rId4" cstate="print"/>
          <a:stretch>
            <a:fillRect/>
          </a:stretch>
        </p:blipFill>
        <p:spPr>
          <a:xfrm>
            <a:off x="13986027" y="10433821"/>
            <a:ext cx="2466672" cy="584354"/>
          </a:xfrm>
          <a:prstGeom prst="rect">
            <a:avLst/>
          </a:prstGeom>
        </p:spPr>
      </p:pic>
      <p:grpSp>
        <p:nvGrpSpPr>
          <p:cNvPr id="8" name="object 33">
            <a:extLst>
              <a:ext uri="{FF2B5EF4-FFF2-40B4-BE49-F238E27FC236}">
                <a16:creationId xmlns:a16="http://schemas.microsoft.com/office/drawing/2014/main" id="{8435494F-4A63-7B71-C00E-E495208DD43D}"/>
              </a:ext>
            </a:extLst>
          </p:cNvPr>
          <p:cNvGrpSpPr/>
          <p:nvPr/>
        </p:nvGrpSpPr>
        <p:grpSpPr>
          <a:xfrm>
            <a:off x="16749515" y="10142276"/>
            <a:ext cx="3276324" cy="1136480"/>
            <a:chOff x="7612561" y="4837502"/>
            <a:chExt cx="3295383" cy="1019281"/>
          </a:xfrm>
        </p:grpSpPr>
        <p:pic>
          <p:nvPicPr>
            <p:cNvPr id="9" name="object 34">
              <a:extLst>
                <a:ext uri="{FF2B5EF4-FFF2-40B4-BE49-F238E27FC236}">
                  <a16:creationId xmlns:a16="http://schemas.microsoft.com/office/drawing/2014/main" id="{0A0ED843-934D-58E4-BC72-8C578B291C3C}"/>
                </a:ext>
              </a:extLst>
            </p:cNvPr>
            <p:cNvPicPr/>
            <p:nvPr/>
          </p:nvPicPr>
          <p:blipFill>
            <a:blip r:embed="rId5" cstate="print"/>
            <a:stretch>
              <a:fillRect/>
            </a:stretch>
          </p:blipFill>
          <p:spPr>
            <a:xfrm>
              <a:off x="7612561" y="5062472"/>
              <a:ext cx="2232112" cy="524093"/>
            </a:xfrm>
            <a:prstGeom prst="rect">
              <a:avLst/>
            </a:prstGeom>
          </p:spPr>
        </p:pic>
        <p:pic>
          <p:nvPicPr>
            <p:cNvPr id="10" name="object 35">
              <a:extLst>
                <a:ext uri="{FF2B5EF4-FFF2-40B4-BE49-F238E27FC236}">
                  <a16:creationId xmlns:a16="http://schemas.microsoft.com/office/drawing/2014/main" id="{C9E34C31-3956-A4FD-B2D3-0212FBD116D6}"/>
                </a:ext>
              </a:extLst>
            </p:cNvPr>
            <p:cNvPicPr/>
            <p:nvPr/>
          </p:nvPicPr>
          <p:blipFill>
            <a:blip r:embed="rId6" cstate="print"/>
            <a:stretch>
              <a:fillRect/>
            </a:stretch>
          </p:blipFill>
          <p:spPr>
            <a:xfrm>
              <a:off x="9729756" y="4837502"/>
              <a:ext cx="1178188" cy="1019281"/>
            </a:xfrm>
            <a:prstGeom prst="rect">
              <a:avLst/>
            </a:prstGeom>
          </p:spPr>
        </p:pic>
      </p:grpSp>
      <p:pic>
        <p:nvPicPr>
          <p:cNvPr id="2" name="object 27">
            <a:extLst>
              <a:ext uri="{FF2B5EF4-FFF2-40B4-BE49-F238E27FC236}">
                <a16:creationId xmlns:a16="http://schemas.microsoft.com/office/drawing/2014/main" id="{2EF107FB-B56E-4C1A-9B79-E9E2D746FE28}"/>
              </a:ext>
            </a:extLst>
          </p:cNvPr>
          <p:cNvPicPr/>
          <p:nvPr/>
        </p:nvPicPr>
        <p:blipFill>
          <a:blip r:embed="rId7" cstate="print"/>
          <a:stretch>
            <a:fillRect/>
          </a:stretch>
        </p:blipFill>
        <p:spPr>
          <a:xfrm>
            <a:off x="1879241" y="10298997"/>
            <a:ext cx="2041887" cy="914400"/>
          </a:xfrm>
          <a:prstGeom prst="rect">
            <a:avLst/>
          </a:prstGeom>
        </p:spPr>
      </p:pic>
      <p:pic>
        <p:nvPicPr>
          <p:cNvPr id="3" name="object 30">
            <a:extLst>
              <a:ext uri="{FF2B5EF4-FFF2-40B4-BE49-F238E27FC236}">
                <a16:creationId xmlns:a16="http://schemas.microsoft.com/office/drawing/2014/main" id="{2D864A25-6452-7E53-7A7A-1351DD93EB89}"/>
              </a:ext>
            </a:extLst>
          </p:cNvPr>
          <p:cNvPicPr/>
          <p:nvPr/>
        </p:nvPicPr>
        <p:blipFill>
          <a:blip r:embed="rId8" cstate="print"/>
          <a:stretch>
            <a:fillRect/>
          </a:stretch>
        </p:blipFill>
        <p:spPr>
          <a:xfrm>
            <a:off x="4225330" y="10433821"/>
            <a:ext cx="1534577" cy="712606"/>
          </a:xfrm>
          <a:prstGeom prst="rect">
            <a:avLst/>
          </a:prstGeom>
        </p:spPr>
      </p:pic>
      <p:pic>
        <p:nvPicPr>
          <p:cNvPr id="4" name="object 28">
            <a:extLst>
              <a:ext uri="{FF2B5EF4-FFF2-40B4-BE49-F238E27FC236}">
                <a16:creationId xmlns:a16="http://schemas.microsoft.com/office/drawing/2014/main" id="{E4055D0E-09CF-6F86-6286-E17A4E875312}"/>
              </a:ext>
            </a:extLst>
          </p:cNvPr>
          <p:cNvPicPr/>
          <p:nvPr/>
        </p:nvPicPr>
        <p:blipFill>
          <a:blip r:embed="rId9" cstate="print"/>
          <a:stretch>
            <a:fillRect/>
          </a:stretch>
        </p:blipFill>
        <p:spPr>
          <a:xfrm>
            <a:off x="6143544" y="10526199"/>
            <a:ext cx="2133600" cy="586301"/>
          </a:xfrm>
          <a:prstGeom prst="rect">
            <a:avLst/>
          </a:prstGeom>
        </p:spPr>
      </p:pic>
      <p:pic>
        <p:nvPicPr>
          <p:cNvPr id="2051" name="Picture 3">
            <a:extLst>
              <a:ext uri="{FF2B5EF4-FFF2-40B4-BE49-F238E27FC236}">
                <a16:creationId xmlns:a16="http://schemas.microsoft.com/office/drawing/2014/main" id="{8D54F02C-2205-B5B2-50C3-E3F1E14A3F8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473" y="10248833"/>
            <a:ext cx="787131" cy="9233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xt&#10;&#10;Description automatically generated">
            <a:extLst>
              <a:ext uri="{FF2B5EF4-FFF2-40B4-BE49-F238E27FC236}">
                <a16:creationId xmlns:a16="http://schemas.microsoft.com/office/drawing/2014/main" id="{2918382C-4E69-604B-0C5C-4E59D4A3250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5917" y="10531846"/>
            <a:ext cx="2699235" cy="47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51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D45E3-D08E-6E45-803C-A7F51B71E32B}"/>
              </a:ext>
            </a:extLst>
          </p:cNvPr>
          <p:cNvSpPr txBox="1"/>
          <p:nvPr/>
        </p:nvSpPr>
        <p:spPr>
          <a:xfrm>
            <a:off x="1078543" y="768419"/>
            <a:ext cx="12402505" cy="1675202"/>
          </a:xfrm>
          <a:prstGeom prst="rect">
            <a:avLst/>
          </a:prstGeom>
          <a:noFill/>
        </p:spPr>
        <p:txBody>
          <a:bodyPr wrap="square" lIns="75410" tIns="0" rIns="0" bIns="0" rtlCol="0">
            <a:spAutoFit/>
          </a:bodyPr>
          <a:lstStyle/>
          <a:p>
            <a:pPr defTabSz="1507910">
              <a:defRPr/>
            </a:pPr>
            <a:r>
              <a:rPr lang="en-US" sz="5443" b="1" spc="247">
                <a:solidFill>
                  <a:srgbClr val="373545"/>
                </a:solidFill>
                <a:latin typeface="+mj-lt"/>
                <a:ea typeface="Noto Sans" panose="020B0502040504020204" pitchFamily="34" charset="0"/>
                <a:cs typeface="Noto Sans" panose="020B0502040504020204" pitchFamily="34" charset="0"/>
              </a:rPr>
              <a:t>LBS: Oil Spills, Marine Litter &amp; Nutrients </a:t>
            </a:r>
          </a:p>
        </p:txBody>
      </p:sp>
      <p:sp>
        <p:nvSpPr>
          <p:cNvPr id="2" name="Rectangle 1">
            <a:extLst>
              <a:ext uri="{FF2B5EF4-FFF2-40B4-BE49-F238E27FC236}">
                <a16:creationId xmlns:a16="http://schemas.microsoft.com/office/drawing/2014/main" id="{660AC99A-0E21-284C-A489-BDA5F4588C35}"/>
              </a:ext>
            </a:extLst>
          </p:cNvPr>
          <p:cNvSpPr/>
          <p:nvPr/>
        </p:nvSpPr>
        <p:spPr>
          <a:xfrm>
            <a:off x="14386995" y="2099"/>
            <a:ext cx="5717103" cy="11311502"/>
          </a:xfrm>
          <a:prstGeom prst="rect">
            <a:avLst/>
          </a:pr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507910">
              <a:defRPr/>
            </a:pPr>
            <a:endParaRPr lang="en-US" sz="2969" b="1">
              <a:solidFill>
                <a:srgbClr val="FFFFFF"/>
              </a:solidFill>
              <a:latin typeface="Calibri" panose="020F0502020204030204"/>
            </a:endParaRPr>
          </a:p>
        </p:txBody>
      </p:sp>
      <p:sp>
        <p:nvSpPr>
          <p:cNvPr id="18" name="TextBox 17">
            <a:extLst>
              <a:ext uri="{FF2B5EF4-FFF2-40B4-BE49-F238E27FC236}">
                <a16:creationId xmlns:a16="http://schemas.microsoft.com/office/drawing/2014/main" id="{0F696ED5-A2D4-E54B-8B0F-95DAF744EF46}"/>
              </a:ext>
            </a:extLst>
          </p:cNvPr>
          <p:cNvSpPr txBox="1"/>
          <p:nvPr/>
        </p:nvSpPr>
        <p:spPr>
          <a:xfrm>
            <a:off x="14700250" y="2883752"/>
            <a:ext cx="4899715" cy="1766702"/>
          </a:xfrm>
          <a:prstGeom prst="rect">
            <a:avLst/>
          </a:prstGeom>
          <a:noFill/>
        </p:spPr>
        <p:txBody>
          <a:bodyPr wrap="square" rtlCol="0" anchor="t" anchorCtr="0">
            <a:spAutoFit/>
          </a:bodyPr>
          <a:lstStyle/>
          <a:p>
            <a:pPr algn="just" defTabSz="1507910">
              <a:lnSpc>
                <a:spcPts val="4536"/>
              </a:lnSpc>
              <a:defRPr/>
            </a:pPr>
            <a:r>
              <a:rPr lang="en-US" sz="2639" b="1">
                <a:solidFill>
                  <a:sysClr val="windowText" lastClr="000000"/>
                </a:solidFill>
                <a:latin typeface="Noto Sans" panose="020B0502040504020204" pitchFamily="34" charset="0"/>
                <a:ea typeface="League Spartan" charset="0"/>
                <a:cs typeface="Poppins" pitchFamily="2" charset="77"/>
              </a:rPr>
              <a:t>Regional Marine Pollution Emergency, Information and Training Centre- Caribe</a:t>
            </a:r>
          </a:p>
        </p:txBody>
      </p:sp>
      <p:sp>
        <p:nvSpPr>
          <p:cNvPr id="22" name="TextBox 21">
            <a:extLst>
              <a:ext uri="{FF2B5EF4-FFF2-40B4-BE49-F238E27FC236}">
                <a16:creationId xmlns:a16="http://schemas.microsoft.com/office/drawing/2014/main" id="{59267A1F-BA9D-D84F-9260-8EB8C0B93F21}"/>
              </a:ext>
            </a:extLst>
          </p:cNvPr>
          <p:cNvSpPr txBox="1"/>
          <p:nvPr/>
        </p:nvSpPr>
        <p:spPr>
          <a:xfrm>
            <a:off x="15346867" y="8484458"/>
            <a:ext cx="3708067" cy="612540"/>
          </a:xfrm>
          <a:prstGeom prst="rect">
            <a:avLst/>
          </a:prstGeom>
          <a:noFill/>
        </p:spPr>
        <p:txBody>
          <a:bodyPr wrap="none" rtlCol="0" anchor="t" anchorCtr="0">
            <a:spAutoFit/>
          </a:bodyPr>
          <a:lstStyle/>
          <a:p>
            <a:pPr algn="r" defTabSz="1507910">
              <a:lnSpc>
                <a:spcPts val="4536"/>
              </a:lnSpc>
              <a:defRPr/>
            </a:pPr>
            <a:r>
              <a:rPr lang="en-US" sz="2639" b="1">
                <a:latin typeface="Noto Sans" panose="020B0502040504020204" pitchFamily="34" charset="0"/>
                <a:ea typeface="League Spartan" charset="0"/>
                <a:cs typeface="Poppins" pitchFamily="2" charset="77"/>
              </a:rPr>
              <a:t>ACP MEAs III Project </a:t>
            </a:r>
          </a:p>
        </p:txBody>
      </p:sp>
      <p:sp>
        <p:nvSpPr>
          <p:cNvPr id="24" name="Subtitle 2">
            <a:extLst>
              <a:ext uri="{FF2B5EF4-FFF2-40B4-BE49-F238E27FC236}">
                <a16:creationId xmlns:a16="http://schemas.microsoft.com/office/drawing/2014/main" id="{AFF30AA5-D527-ED45-AC9B-761DB8142815}"/>
              </a:ext>
            </a:extLst>
          </p:cNvPr>
          <p:cNvSpPr txBox="1">
            <a:spLocks/>
          </p:cNvSpPr>
          <p:nvPr/>
        </p:nvSpPr>
        <p:spPr>
          <a:xfrm>
            <a:off x="874942" y="2875844"/>
            <a:ext cx="12883213" cy="940296"/>
          </a:xfrm>
          <a:prstGeom prst="rect">
            <a:avLst/>
          </a:prstGeom>
        </p:spPr>
        <p:txBody>
          <a:bodyPr vert="horz" wrap="square" lIns="179363" tIns="89681" rIns="179363" bIns="8968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just" defTabSz="896973">
              <a:lnSpc>
                <a:spcPts val="2886"/>
              </a:lnSpc>
              <a:buFont typeface="Arial" panose="020B0604020202020204" pitchFamily="34" charset="0"/>
              <a:buChar char="•"/>
              <a:defRPr/>
            </a:pPr>
            <a:r>
              <a:rPr lang="en-US" sz="3200">
                <a:solidFill>
                  <a:srgbClr val="373545"/>
                </a:solidFill>
                <a:latin typeface="+mn-lt"/>
                <a:ea typeface="Open Sans Light" panose="020B0306030504020204" pitchFamily="34" charset="0"/>
                <a:cs typeface="Noto Sans ExtraLight" panose="020B0302040504020204" pitchFamily="34" charset="0"/>
              </a:rPr>
              <a:t>Providing technical support to parties to assess, prepare and adopt national contingency plans (Barbados)</a:t>
            </a:r>
          </a:p>
        </p:txBody>
      </p:sp>
      <p:sp>
        <p:nvSpPr>
          <p:cNvPr id="28" name="Subtitle 2">
            <a:extLst>
              <a:ext uri="{FF2B5EF4-FFF2-40B4-BE49-F238E27FC236}">
                <a16:creationId xmlns:a16="http://schemas.microsoft.com/office/drawing/2014/main" id="{4BFFF72F-5F0A-374C-B225-1361908E4FA8}"/>
              </a:ext>
            </a:extLst>
          </p:cNvPr>
          <p:cNvSpPr txBox="1">
            <a:spLocks/>
          </p:cNvSpPr>
          <p:nvPr/>
        </p:nvSpPr>
        <p:spPr>
          <a:xfrm>
            <a:off x="962896" y="6742183"/>
            <a:ext cx="11938955" cy="940296"/>
          </a:xfrm>
          <a:prstGeom prst="rect">
            <a:avLst/>
          </a:prstGeom>
        </p:spPr>
        <p:txBody>
          <a:bodyPr vert="horz" wrap="square" lIns="179363" tIns="89681" rIns="179363" bIns="8968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just" defTabSz="896973">
              <a:lnSpc>
                <a:spcPts val="2886"/>
              </a:lnSpc>
              <a:buFont typeface="Arial" panose="020B0604020202020204" pitchFamily="34" charset="0"/>
              <a:buChar char="•"/>
              <a:defRPr/>
            </a:pPr>
            <a:r>
              <a:rPr lang="en-US" sz="3200">
                <a:solidFill>
                  <a:srgbClr val="373545"/>
                </a:solidFill>
                <a:latin typeface="+mn-lt"/>
                <a:ea typeface="Open Sans Light" panose="020B0306030504020204" pitchFamily="34" charset="0"/>
                <a:cs typeface="Noto Sans ExtraLight" panose="020B0302040504020204" pitchFamily="34" charset="0"/>
              </a:rPr>
              <a:t>Marine Litter/Plastic Reduction Strategy and Action Plan for Saint Lucia with co-financing from UNEP Science Division.</a:t>
            </a:r>
          </a:p>
        </p:txBody>
      </p:sp>
      <p:pic>
        <p:nvPicPr>
          <p:cNvPr id="9" name="Picture 16">
            <a:extLst>
              <a:ext uri="{FF2B5EF4-FFF2-40B4-BE49-F238E27FC236}">
                <a16:creationId xmlns:a16="http://schemas.microsoft.com/office/drawing/2014/main" id="{C788B3E2-7DE7-164D-1835-F86B1F3C432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29379" y="828870"/>
            <a:ext cx="4225555" cy="176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Subtitle 2">
            <a:extLst>
              <a:ext uri="{FF2B5EF4-FFF2-40B4-BE49-F238E27FC236}">
                <a16:creationId xmlns:a16="http://schemas.microsoft.com/office/drawing/2014/main" id="{C912FDBC-6CBD-EEA0-9C8A-7216D02E3CD0}"/>
              </a:ext>
            </a:extLst>
          </p:cNvPr>
          <p:cNvSpPr txBox="1">
            <a:spLocks/>
          </p:cNvSpPr>
          <p:nvPr/>
        </p:nvSpPr>
        <p:spPr>
          <a:xfrm>
            <a:off x="962896" y="5319208"/>
            <a:ext cx="12633801" cy="940296"/>
          </a:xfrm>
          <a:prstGeom prst="rect">
            <a:avLst/>
          </a:prstGeom>
        </p:spPr>
        <p:txBody>
          <a:bodyPr vert="horz" wrap="square" lIns="179363" tIns="89681" rIns="179363" bIns="8968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just" defTabSz="896973">
              <a:lnSpc>
                <a:spcPts val="2886"/>
              </a:lnSpc>
              <a:buFont typeface="Arial" panose="020B0604020202020204" pitchFamily="34" charset="0"/>
              <a:buChar char="•"/>
              <a:defRPr/>
            </a:pPr>
            <a:r>
              <a:rPr lang="en-US" sz="3200">
                <a:solidFill>
                  <a:srgbClr val="373545"/>
                </a:solidFill>
                <a:latin typeface="+mn-lt"/>
                <a:ea typeface="Open Sans Light" panose="020B0306030504020204" pitchFamily="34" charset="0"/>
                <a:cs typeface="Noto Sans ExtraLight" panose="020B0302040504020204" pitchFamily="34" charset="0"/>
              </a:rPr>
              <a:t>Drafts regulations for the International Convention for the Prevention of Pollution from Ships (MARPOL), (Dominican Republic)</a:t>
            </a:r>
          </a:p>
        </p:txBody>
      </p:sp>
      <p:sp>
        <p:nvSpPr>
          <p:cNvPr id="12" name="Subtitle 2">
            <a:extLst>
              <a:ext uri="{FF2B5EF4-FFF2-40B4-BE49-F238E27FC236}">
                <a16:creationId xmlns:a16="http://schemas.microsoft.com/office/drawing/2014/main" id="{2C955340-1BFC-02FF-7D6B-FC566357744D}"/>
              </a:ext>
            </a:extLst>
          </p:cNvPr>
          <p:cNvSpPr txBox="1">
            <a:spLocks/>
          </p:cNvSpPr>
          <p:nvPr/>
        </p:nvSpPr>
        <p:spPr>
          <a:xfrm>
            <a:off x="999649" y="4028283"/>
            <a:ext cx="12883213" cy="940296"/>
          </a:xfrm>
          <a:prstGeom prst="rect">
            <a:avLst/>
          </a:prstGeom>
        </p:spPr>
        <p:txBody>
          <a:bodyPr vert="horz" wrap="square" lIns="179363" tIns="89681" rIns="179363" bIns="8968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just" defTabSz="896973">
              <a:lnSpc>
                <a:spcPts val="2886"/>
              </a:lnSpc>
              <a:buFont typeface="Arial" panose="020B0604020202020204" pitchFamily="34" charset="0"/>
              <a:buChar char="•"/>
              <a:defRPr/>
            </a:pPr>
            <a:r>
              <a:rPr lang="en-US" sz="3200">
                <a:solidFill>
                  <a:srgbClr val="373545"/>
                </a:solidFill>
                <a:latin typeface="+mn-lt"/>
                <a:ea typeface="Open Sans Light" panose="020B0306030504020204" pitchFamily="34" charset="0"/>
                <a:cs typeface="Noto Sans ExtraLight" panose="020B0302040504020204" pitchFamily="34" charset="0"/>
              </a:rPr>
              <a:t>Integrate early warning systems on Oil spills and sargassum led by IMA, through COSTA Program and NOAA</a:t>
            </a:r>
          </a:p>
        </p:txBody>
      </p:sp>
      <p:pic>
        <p:nvPicPr>
          <p:cNvPr id="16" name="object 28">
            <a:extLst>
              <a:ext uri="{FF2B5EF4-FFF2-40B4-BE49-F238E27FC236}">
                <a16:creationId xmlns:a16="http://schemas.microsoft.com/office/drawing/2014/main" id="{4349212A-774E-D6D3-63AC-4AFEBBE51F98}"/>
              </a:ext>
            </a:extLst>
          </p:cNvPr>
          <p:cNvPicPr/>
          <p:nvPr/>
        </p:nvPicPr>
        <p:blipFill>
          <a:blip r:embed="rId3" cstate="print"/>
          <a:stretch>
            <a:fillRect/>
          </a:stretch>
        </p:blipFill>
        <p:spPr>
          <a:xfrm>
            <a:off x="17245546" y="7457004"/>
            <a:ext cx="2133600" cy="586301"/>
          </a:xfrm>
          <a:prstGeom prst="rect">
            <a:avLst/>
          </a:prstGeom>
        </p:spPr>
      </p:pic>
      <p:pic>
        <p:nvPicPr>
          <p:cNvPr id="6148" name="Picture 4" descr="Image preview">
            <a:extLst>
              <a:ext uri="{FF2B5EF4-FFF2-40B4-BE49-F238E27FC236}">
                <a16:creationId xmlns:a16="http://schemas.microsoft.com/office/drawing/2014/main" id="{42C7BD59-539E-8AF9-B97C-0B709D21C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4586" y="6989418"/>
            <a:ext cx="2189687" cy="1189621"/>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a:extLst>
              <a:ext uri="{FF2B5EF4-FFF2-40B4-BE49-F238E27FC236}">
                <a16:creationId xmlns:a16="http://schemas.microsoft.com/office/drawing/2014/main" id="{4DAADB71-0582-5478-8922-6B193CFBD9DB}"/>
              </a:ext>
            </a:extLst>
          </p:cNvPr>
          <p:cNvSpPr txBox="1">
            <a:spLocks/>
          </p:cNvSpPr>
          <p:nvPr/>
        </p:nvSpPr>
        <p:spPr>
          <a:xfrm>
            <a:off x="962896" y="8179039"/>
            <a:ext cx="11938955" cy="2624859"/>
          </a:xfrm>
          <a:prstGeom prst="rect">
            <a:avLst/>
          </a:prstGeom>
        </p:spPr>
        <p:txBody>
          <a:bodyPr vert="horz" wrap="square" lIns="179363" tIns="89681" rIns="179363" bIns="8968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just" defTabSz="896973">
              <a:lnSpc>
                <a:spcPts val="2886"/>
              </a:lnSpc>
              <a:buFont typeface="Arial" panose="020B0604020202020204" pitchFamily="34" charset="0"/>
              <a:buChar char="•"/>
              <a:defRPr/>
            </a:pPr>
            <a:r>
              <a:rPr lang="en-US" sz="3200">
                <a:solidFill>
                  <a:srgbClr val="373545"/>
                </a:solidFill>
                <a:latin typeface="+mn-lt"/>
                <a:ea typeface="Open Sans Light" panose="020B0306030504020204" pitchFamily="34" charset="0"/>
                <a:cs typeface="Noto Sans ExtraLight" panose="020B0302040504020204" pitchFamily="34" charset="0"/>
              </a:rPr>
              <a:t>Provided technical input to the development of National Marine Litter Action Plan for Belize</a:t>
            </a:r>
          </a:p>
          <a:p>
            <a:pPr algn="just" defTabSz="896973">
              <a:lnSpc>
                <a:spcPts val="2886"/>
              </a:lnSpc>
              <a:defRPr/>
            </a:pPr>
            <a:endParaRPr lang="en-US" sz="3200">
              <a:solidFill>
                <a:srgbClr val="373545"/>
              </a:solidFill>
              <a:latin typeface="+mn-lt"/>
              <a:ea typeface="Open Sans Light" panose="020B0306030504020204" pitchFamily="34" charset="0"/>
              <a:cs typeface="Noto Sans ExtraLight" panose="020B0302040504020204" pitchFamily="34" charset="0"/>
            </a:endParaRPr>
          </a:p>
          <a:p>
            <a:pPr marL="457200" indent="-457200" algn="just" defTabSz="896973">
              <a:lnSpc>
                <a:spcPts val="2886"/>
              </a:lnSpc>
              <a:buFont typeface="Arial" panose="020B0604020202020204" pitchFamily="34" charset="0"/>
              <a:buChar char="•"/>
              <a:defRPr/>
            </a:pPr>
            <a:r>
              <a:rPr lang="en-US" sz="3200">
                <a:solidFill>
                  <a:srgbClr val="373545"/>
                </a:solidFill>
                <a:latin typeface="+mn-lt"/>
                <a:ea typeface="Open Sans Light" panose="020B0306030504020204" pitchFamily="34" charset="0"/>
                <a:cs typeface="Noto Sans ExtraLight" panose="020B0302040504020204" pitchFamily="34" charset="0"/>
              </a:rPr>
              <a:t>Support to implementation of the Regional Nutrients Pollution Reduction Strategy – Case Studies developed for Jamaica and Barbados</a:t>
            </a:r>
          </a:p>
        </p:txBody>
      </p:sp>
    </p:spTree>
    <p:extLst>
      <p:ext uri="{BB962C8B-B14F-4D97-AF65-F5344CB8AC3E}">
        <p14:creationId xmlns:p14="http://schemas.microsoft.com/office/powerpoint/2010/main" val="145001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CD45E3-D08E-6E45-803C-A7F51B71E32B}"/>
              </a:ext>
            </a:extLst>
          </p:cNvPr>
          <p:cNvSpPr txBox="1"/>
          <p:nvPr/>
        </p:nvSpPr>
        <p:spPr>
          <a:xfrm>
            <a:off x="3519249" y="225576"/>
            <a:ext cx="12402505" cy="837602"/>
          </a:xfrm>
          <a:prstGeom prst="rect">
            <a:avLst/>
          </a:prstGeom>
          <a:noFill/>
        </p:spPr>
        <p:txBody>
          <a:bodyPr wrap="square" lIns="75410" tIns="0" rIns="0" bIns="0" rtlCol="0">
            <a:spAutoFit/>
          </a:bodyPr>
          <a:lstStyle/>
          <a:p>
            <a:pPr algn="ctr" defTabSz="1507910">
              <a:defRPr/>
            </a:pPr>
            <a:r>
              <a:rPr lang="en-US" sz="5443" b="1" spc="247">
                <a:solidFill>
                  <a:srgbClr val="373545"/>
                </a:solidFill>
                <a:latin typeface="+mj-lt"/>
                <a:ea typeface="Noto Sans" panose="020B0502040504020204" pitchFamily="34" charset="0"/>
                <a:cs typeface="Noto Sans" panose="020B0502040504020204" pitchFamily="34" charset="0"/>
              </a:rPr>
              <a:t>Marine Litter Publications  </a:t>
            </a:r>
          </a:p>
        </p:txBody>
      </p:sp>
      <p:cxnSp>
        <p:nvCxnSpPr>
          <p:cNvPr id="4" name="Straight Connector 3">
            <a:extLst>
              <a:ext uri="{FF2B5EF4-FFF2-40B4-BE49-F238E27FC236}">
                <a16:creationId xmlns:a16="http://schemas.microsoft.com/office/drawing/2014/main" id="{48BE920A-FE3B-DA4E-BD40-120C19020C71}"/>
              </a:ext>
            </a:extLst>
          </p:cNvPr>
          <p:cNvCxnSpPr/>
          <p:nvPr/>
        </p:nvCxnSpPr>
        <p:spPr>
          <a:xfrm>
            <a:off x="6318250" y="1619250"/>
            <a:ext cx="1125327" cy="0"/>
          </a:xfrm>
          <a:prstGeom prst="line">
            <a:avLst/>
          </a:prstGeom>
          <a:ln w="4572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calendar&#10;&#10;Description automatically generated">
            <a:extLst>
              <a:ext uri="{FF2B5EF4-FFF2-40B4-BE49-F238E27FC236}">
                <a16:creationId xmlns:a16="http://schemas.microsoft.com/office/drawing/2014/main" id="{35C4A03B-CB11-AB1B-08B3-F917542D33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498" y="2070211"/>
            <a:ext cx="5717103" cy="8080711"/>
          </a:xfrm>
          <a:prstGeom prst="rect">
            <a:avLst/>
          </a:prstGeom>
          <a:ln w="19050">
            <a:solidFill>
              <a:schemeClr val="tx1"/>
            </a:solidFill>
          </a:ln>
        </p:spPr>
      </p:pic>
      <p:pic>
        <p:nvPicPr>
          <p:cNvPr id="6" name="Picture 5" descr="Graphical user interface, website&#10;&#10;Description automatically generated">
            <a:extLst>
              <a:ext uri="{FF2B5EF4-FFF2-40B4-BE49-F238E27FC236}">
                <a16:creationId xmlns:a16="http://schemas.microsoft.com/office/drawing/2014/main" id="{1E20C3D9-5E96-94A9-3088-F7A2BA970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59" y="2070211"/>
            <a:ext cx="5925147" cy="8286922"/>
          </a:xfrm>
          <a:prstGeom prst="rect">
            <a:avLst/>
          </a:prstGeom>
          <a:ln w="19050">
            <a:solidFill>
              <a:schemeClr val="tx1"/>
            </a:solidFill>
          </a:ln>
        </p:spPr>
      </p:pic>
      <p:pic>
        <p:nvPicPr>
          <p:cNvPr id="7" name="Picture 6" descr="Diagram&#10;&#10;Description automatically generated">
            <a:extLst>
              <a:ext uri="{FF2B5EF4-FFF2-40B4-BE49-F238E27FC236}">
                <a16:creationId xmlns:a16="http://schemas.microsoft.com/office/drawing/2014/main" id="{2AC0FC73-3C6A-BA0B-1125-91A0AEAEB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1050" y="1968163"/>
            <a:ext cx="6060533" cy="8080711"/>
          </a:xfrm>
          <a:prstGeom prst="rect">
            <a:avLst/>
          </a:prstGeom>
          <a:ln w="19050">
            <a:solidFill>
              <a:schemeClr val="tx1"/>
            </a:solidFill>
          </a:ln>
        </p:spPr>
      </p:pic>
    </p:spTree>
    <p:extLst>
      <p:ext uri="{BB962C8B-B14F-4D97-AF65-F5344CB8AC3E}">
        <p14:creationId xmlns:p14="http://schemas.microsoft.com/office/powerpoint/2010/main" val="1808518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0103596" cy="11315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D292C-071D-0BB8-2D09-66A90C5B24D8}"/>
              </a:ext>
            </a:extLst>
          </p:cNvPr>
          <p:cNvSpPr>
            <a:spLocks noGrp="1"/>
          </p:cNvSpPr>
          <p:nvPr>
            <p:ph type="title"/>
          </p:nvPr>
        </p:nvSpPr>
        <p:spPr>
          <a:xfrm>
            <a:off x="1333127" y="1459094"/>
            <a:ext cx="10318749" cy="2222044"/>
          </a:xfrm>
        </p:spPr>
        <p:txBody>
          <a:bodyPr>
            <a:normAutofit/>
          </a:bodyPr>
          <a:lstStyle/>
          <a:p>
            <a:r>
              <a:rPr lang="en-US" sz="6600"/>
              <a:t>Global Partnership on Marine Litter</a:t>
            </a:r>
          </a:p>
        </p:txBody>
      </p:sp>
      <p:sp>
        <p:nvSpPr>
          <p:cNvPr id="11" name="Rectangle 10">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1041"/>
            <a:ext cx="1191167" cy="8367331"/>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4BFDCD5-C988-6D0D-EEA6-67BE914453ED}"/>
              </a:ext>
            </a:extLst>
          </p:cNvPr>
          <p:cNvSpPr>
            <a:spLocks noGrp="1"/>
          </p:cNvSpPr>
          <p:nvPr>
            <p:ph type="body" idx="1"/>
          </p:nvPr>
        </p:nvSpPr>
        <p:spPr>
          <a:xfrm>
            <a:off x="1285925" y="3650336"/>
            <a:ext cx="10365951" cy="6706862"/>
          </a:xfrm>
        </p:spPr>
        <p:txBody>
          <a:bodyPr>
            <a:normAutofit fontScale="92500" lnSpcReduction="20000"/>
          </a:bodyPr>
          <a:lstStyle/>
          <a:p>
            <a:pPr marL="285750" indent="-285750">
              <a:spcAft>
                <a:spcPts val="600"/>
              </a:spcAft>
              <a:buFont typeface="Arial" panose="020B0604020202020204" pitchFamily="34" charset="0"/>
              <a:buChar char="•"/>
            </a:pPr>
            <a:r>
              <a:rPr lang="en-US" sz="3300" dirty="0"/>
              <a:t>Gulf and Caribbean Fisheries Institute – co-host of Caribbean Regional Node (GPML-Caribe)</a:t>
            </a:r>
          </a:p>
          <a:p>
            <a:pPr marL="285750" indent="-285750">
              <a:spcAft>
                <a:spcPts val="600"/>
              </a:spcAft>
              <a:buFont typeface="Arial" panose="020B0604020202020204" pitchFamily="34" charset="0"/>
              <a:buChar char="•"/>
            </a:pPr>
            <a:r>
              <a:rPr lang="en-US" sz="3300" dirty="0"/>
              <a:t>Support for UN Volunteer at the Secretariat</a:t>
            </a:r>
          </a:p>
          <a:p>
            <a:pPr marL="285750" indent="-285750">
              <a:spcAft>
                <a:spcPts val="600"/>
              </a:spcAft>
              <a:buFont typeface="Arial" panose="020B0604020202020204" pitchFamily="34" charset="0"/>
              <a:buChar char="•"/>
            </a:pPr>
            <a:r>
              <a:rPr lang="en-US" sz="3300" dirty="0"/>
              <a:t>Technical sessions on marine litter through  the Caribbean Node (7IMDC)</a:t>
            </a:r>
          </a:p>
          <a:p>
            <a:pPr marL="285750" indent="-285750">
              <a:spcAft>
                <a:spcPts val="600"/>
              </a:spcAft>
              <a:buFont typeface="Arial" panose="020B0604020202020204" pitchFamily="34" charset="0"/>
              <a:buChar char="•"/>
            </a:pPr>
            <a:r>
              <a:rPr lang="en-US" sz="3300" dirty="0"/>
              <a:t>Marine litter prevention small grants </a:t>
            </a:r>
            <a:r>
              <a:rPr lang="en-US" sz="3300" dirty="0" err="1"/>
              <a:t>programme</a:t>
            </a:r>
            <a:r>
              <a:rPr lang="en-US" sz="3300" dirty="0"/>
              <a:t> (ACP MEA III) </a:t>
            </a:r>
          </a:p>
          <a:p>
            <a:pPr marL="1371600" lvl="2" indent="-457200">
              <a:spcAft>
                <a:spcPts val="600"/>
              </a:spcAft>
              <a:buFont typeface="Wingdings" panose="05000000000000000000" pitchFamily="2" charset="2"/>
              <a:buChar char="Ø"/>
            </a:pPr>
            <a:r>
              <a:rPr lang="en-US" sz="2800" dirty="0"/>
              <a:t>US$108,595 awarded </a:t>
            </a:r>
          </a:p>
          <a:p>
            <a:pPr marL="1371600" lvl="2" indent="-457200">
              <a:spcAft>
                <a:spcPts val="600"/>
              </a:spcAft>
              <a:buFont typeface="Wingdings" panose="05000000000000000000" pitchFamily="2" charset="2"/>
              <a:buChar char="Ø"/>
            </a:pPr>
            <a:r>
              <a:rPr lang="en-US" sz="2800" dirty="0"/>
              <a:t>3 marine litter </a:t>
            </a:r>
          </a:p>
          <a:p>
            <a:pPr marL="1371600" lvl="2" indent="-457200">
              <a:spcAft>
                <a:spcPts val="600"/>
              </a:spcAft>
              <a:buFont typeface="Wingdings" panose="05000000000000000000" pitchFamily="2" charset="2"/>
              <a:buChar char="Ø"/>
            </a:pPr>
            <a:r>
              <a:rPr lang="en-US" sz="2800" dirty="0"/>
              <a:t>3 hybrid community-based projects on plastic reduction, reuse, and recycling</a:t>
            </a:r>
          </a:p>
          <a:p>
            <a:pPr marL="285750" indent="-285750">
              <a:spcAft>
                <a:spcPts val="600"/>
              </a:spcAft>
              <a:buFont typeface="Arial" panose="020B0604020202020204" pitchFamily="34" charset="0"/>
              <a:buChar char="•"/>
            </a:pPr>
            <a:r>
              <a:rPr lang="en-US" sz="3400" dirty="0"/>
              <a:t>Global Ghost Gear Initiative pilot in Small Island Developing States - GCFI</a:t>
            </a:r>
          </a:p>
          <a:p>
            <a:pPr marL="285750" indent="-285750">
              <a:spcAft>
                <a:spcPts val="600"/>
              </a:spcAft>
              <a:buFont typeface="Arial" panose="020B0604020202020204" pitchFamily="34" charset="0"/>
              <a:buChar char="•"/>
            </a:pPr>
            <a:r>
              <a:rPr lang="en-US" sz="3400" dirty="0"/>
              <a:t>Support to update the Caribbean Waste Management Plan (CWMAP) and Central America Regional Marine Litter Plan – close collaboration with Regional Office in Panama</a:t>
            </a:r>
          </a:p>
          <a:p>
            <a:pPr marL="285750" indent="-285750">
              <a:spcAft>
                <a:spcPts val="600"/>
              </a:spcAft>
              <a:buFont typeface="Arial" panose="020B0604020202020204" pitchFamily="34" charset="0"/>
              <a:buChar char="•"/>
            </a:pPr>
            <a:endParaRPr lang="en-US" sz="3300" dirty="0"/>
          </a:p>
        </p:txBody>
      </p:sp>
      <p:pic>
        <p:nvPicPr>
          <p:cNvPr id="12" name="Picture 11">
            <a:extLst>
              <a:ext uri="{FF2B5EF4-FFF2-40B4-BE49-F238E27FC236}">
                <a16:creationId xmlns:a16="http://schemas.microsoft.com/office/drawing/2014/main" id="{F0BB904E-8107-4A8C-9F81-B0896820F6A8}"/>
              </a:ext>
            </a:extLst>
          </p:cNvPr>
          <p:cNvPicPr>
            <a:picLocks noChangeAspect="1"/>
          </p:cNvPicPr>
          <p:nvPr/>
        </p:nvPicPr>
        <p:blipFill>
          <a:blip r:embed="rId3"/>
          <a:stretch>
            <a:fillRect/>
          </a:stretch>
        </p:blipFill>
        <p:spPr>
          <a:xfrm>
            <a:off x="11825586" y="4284928"/>
            <a:ext cx="4495800" cy="6386890"/>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3D0D9BFF-B6A7-A49C-2097-E77AF8A5BDC0}"/>
              </a:ext>
            </a:extLst>
          </p:cNvPr>
          <p:cNvPicPr>
            <a:picLocks noChangeAspect="1"/>
          </p:cNvPicPr>
          <p:nvPr/>
        </p:nvPicPr>
        <p:blipFill rotWithShape="1">
          <a:blip r:embed="rId4"/>
          <a:srcRect l="36295" t="13946" r="37514" b="25546"/>
          <a:stretch/>
        </p:blipFill>
        <p:spPr bwMode="auto">
          <a:xfrm>
            <a:off x="14975285" y="435217"/>
            <a:ext cx="4898450" cy="6365634"/>
          </a:xfrm>
          <a:prstGeom prst="rect">
            <a:avLst/>
          </a:prstGeom>
          <a:effectLst>
            <a:outerShdw blurRad="406400" dist="317500" dir="5400000" sx="89000" sy="89000" rotWithShape="0">
              <a:prstClr val="black">
                <a:alpha val="15000"/>
              </a:prstClr>
            </a:outerShdw>
          </a:effectLst>
          <a:extLst>
            <a:ext uri="{53640926-AAD7-44D8-BBD7-CCE9431645EC}">
              <a14:shadowObscured xmlns:a14="http://schemas.microsoft.com/office/drawing/2010/main"/>
            </a:ext>
          </a:extLst>
        </p:spPr>
      </p:pic>
      <p:pic>
        <p:nvPicPr>
          <p:cNvPr id="13" name="Picture 12" descr="A picture containing text&#10;&#10;Description automatically generated">
            <a:extLst>
              <a:ext uri="{FF2B5EF4-FFF2-40B4-BE49-F238E27FC236}">
                <a16:creationId xmlns:a16="http://schemas.microsoft.com/office/drawing/2014/main" id="{6652818F-8BF6-0C08-7BAC-4D14BECCF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5614" y="7029450"/>
            <a:ext cx="2209799" cy="2209799"/>
          </a:xfrm>
          <a:prstGeom prst="rect">
            <a:avLst/>
          </a:prstGeom>
        </p:spPr>
      </p:pic>
      <p:pic>
        <p:nvPicPr>
          <p:cNvPr id="7170" name="Picture 2" descr="7IMDC 7th International Marine Debris Conference">
            <a:extLst>
              <a:ext uri="{FF2B5EF4-FFF2-40B4-BE49-F238E27FC236}">
                <a16:creationId xmlns:a16="http://schemas.microsoft.com/office/drawing/2014/main" id="{9B632B26-3506-A277-AD78-8343EAA7F1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95096" y="9239249"/>
            <a:ext cx="3124562" cy="156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9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9CED-B8FE-350E-4629-A5852B81B8F2}"/>
              </a:ext>
            </a:extLst>
          </p:cNvPr>
          <p:cNvSpPr>
            <a:spLocks noGrp="1"/>
          </p:cNvSpPr>
          <p:nvPr>
            <p:ph type="title"/>
          </p:nvPr>
        </p:nvSpPr>
        <p:spPr>
          <a:xfrm>
            <a:off x="4032250" y="483870"/>
            <a:ext cx="11613412" cy="930910"/>
          </a:xfrm>
        </p:spPr>
        <p:txBody>
          <a:bodyPr/>
          <a:lstStyle/>
          <a:p>
            <a:pPr algn="ctr"/>
            <a:r>
              <a:rPr lang="en-US"/>
              <a:t>Publications</a:t>
            </a:r>
          </a:p>
        </p:txBody>
      </p:sp>
      <p:pic>
        <p:nvPicPr>
          <p:cNvPr id="5" name="Picture 4">
            <a:extLst>
              <a:ext uri="{FF2B5EF4-FFF2-40B4-BE49-F238E27FC236}">
                <a16:creationId xmlns:a16="http://schemas.microsoft.com/office/drawing/2014/main" id="{E812A640-851B-ABCD-F205-67B461B64855}"/>
              </a:ext>
            </a:extLst>
          </p:cNvPr>
          <p:cNvPicPr>
            <a:picLocks noChangeAspect="1"/>
          </p:cNvPicPr>
          <p:nvPr/>
        </p:nvPicPr>
        <p:blipFill>
          <a:blip r:embed="rId3"/>
          <a:stretch>
            <a:fillRect/>
          </a:stretch>
        </p:blipFill>
        <p:spPr>
          <a:xfrm>
            <a:off x="10966452" y="2000250"/>
            <a:ext cx="6663579" cy="8628482"/>
          </a:xfrm>
          <a:prstGeom prst="rect">
            <a:avLst/>
          </a:prstGeom>
        </p:spPr>
      </p:pic>
      <p:pic>
        <p:nvPicPr>
          <p:cNvPr id="8" name="Picture 7">
            <a:extLst>
              <a:ext uri="{FF2B5EF4-FFF2-40B4-BE49-F238E27FC236}">
                <a16:creationId xmlns:a16="http://schemas.microsoft.com/office/drawing/2014/main" id="{6128D3D3-727B-AD11-A59C-C28EC1DDA075}"/>
              </a:ext>
            </a:extLst>
          </p:cNvPr>
          <p:cNvPicPr>
            <a:picLocks noChangeAspect="1"/>
          </p:cNvPicPr>
          <p:nvPr/>
        </p:nvPicPr>
        <p:blipFill rotWithShape="1">
          <a:blip r:embed="rId4"/>
          <a:srcRect l="1755" t="649" r="1248" b="1455"/>
          <a:stretch/>
        </p:blipFill>
        <p:spPr>
          <a:xfrm>
            <a:off x="1894160" y="2230775"/>
            <a:ext cx="7271007" cy="8167432"/>
          </a:xfrm>
          <a:prstGeom prst="rect">
            <a:avLst/>
          </a:prstGeom>
        </p:spPr>
      </p:pic>
    </p:spTree>
    <p:extLst>
      <p:ext uri="{BB962C8B-B14F-4D97-AF65-F5344CB8AC3E}">
        <p14:creationId xmlns:p14="http://schemas.microsoft.com/office/powerpoint/2010/main" val="68626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931516" y="7722126"/>
            <a:ext cx="18958287" cy="3352800"/>
          </a:xfrm>
        </p:spPr>
        <p:txBody>
          <a:bodyPr>
            <a:noAutofit/>
          </a:bodyPr>
          <a:lstStyle/>
          <a:p>
            <a:pPr algn="l"/>
            <a:br>
              <a:rPr lang="en-US" sz="8000" spc="5">
                <a:solidFill>
                  <a:srgbClr val="002060"/>
                </a:solidFill>
                <a:latin typeface="Arial"/>
                <a:cs typeface="Arial"/>
              </a:rPr>
            </a:br>
            <a:br>
              <a:rPr lang="en-US"/>
            </a:br>
            <a:br>
              <a:rPr lang="en-US" sz="3600" b="0" i="0" u="none" strike="noStrike" baseline="0">
                <a:solidFill>
                  <a:srgbClr val="000000"/>
                </a:solidFill>
              </a:rPr>
            </a:br>
            <a:endParaRPr lang="en-US" sz="3600"/>
          </a:p>
        </p:txBody>
      </p:sp>
      <p:pic>
        <p:nvPicPr>
          <p:cNvPr id="4104" name="Picture 8" descr="The ocean is swimming in plastic and it&amp;#39;s getting worse – we need connected  global policies now">
            <a:extLst>
              <a:ext uri="{FF2B5EF4-FFF2-40B4-BE49-F238E27FC236}">
                <a16:creationId xmlns:a16="http://schemas.microsoft.com/office/drawing/2014/main" id="{069FB3F9-9588-46FD-89B1-FA7B0CB0932C}"/>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3750" b="33750"/>
          <a:stretch>
            <a:fillRect/>
          </a:stretch>
        </p:blipFill>
        <p:spPr bwMode="auto">
          <a:xfrm>
            <a:off x="1" y="0"/>
            <a:ext cx="20104100" cy="75628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A97F201-6DD0-010A-4555-8884B9582201}"/>
              </a:ext>
            </a:extLst>
          </p:cNvPr>
          <p:cNvGrpSpPr/>
          <p:nvPr/>
        </p:nvGrpSpPr>
        <p:grpSpPr>
          <a:xfrm>
            <a:off x="13976160" y="10164120"/>
            <a:ext cx="5437039" cy="923366"/>
            <a:chOff x="13976160" y="10164120"/>
            <a:chExt cx="5437039" cy="923366"/>
          </a:xfrm>
        </p:grpSpPr>
        <p:pic>
          <p:nvPicPr>
            <p:cNvPr id="2" name="object 27">
              <a:extLst>
                <a:ext uri="{FF2B5EF4-FFF2-40B4-BE49-F238E27FC236}">
                  <a16:creationId xmlns:a16="http://schemas.microsoft.com/office/drawing/2014/main" id="{2EF107FB-B56E-4C1A-9B79-E9E2D746FE28}"/>
                </a:ext>
              </a:extLst>
            </p:cNvPr>
            <p:cNvPicPr/>
            <p:nvPr/>
          </p:nvPicPr>
          <p:blipFill>
            <a:blip r:embed="rId3" cstate="print"/>
            <a:stretch>
              <a:fillRect/>
            </a:stretch>
          </p:blipFill>
          <p:spPr>
            <a:xfrm>
              <a:off x="15360131" y="10173086"/>
              <a:ext cx="2041887" cy="914400"/>
            </a:xfrm>
            <a:prstGeom prst="rect">
              <a:avLst/>
            </a:prstGeom>
          </p:spPr>
        </p:pic>
        <p:pic>
          <p:nvPicPr>
            <p:cNvPr id="3" name="object 30">
              <a:extLst>
                <a:ext uri="{FF2B5EF4-FFF2-40B4-BE49-F238E27FC236}">
                  <a16:creationId xmlns:a16="http://schemas.microsoft.com/office/drawing/2014/main" id="{2D864A25-6452-7E53-7A7A-1351DD93EB89}"/>
                </a:ext>
              </a:extLst>
            </p:cNvPr>
            <p:cNvPicPr/>
            <p:nvPr/>
          </p:nvPicPr>
          <p:blipFill>
            <a:blip r:embed="rId4" cstate="print"/>
            <a:stretch>
              <a:fillRect/>
            </a:stretch>
          </p:blipFill>
          <p:spPr>
            <a:xfrm>
              <a:off x="17878622" y="10269500"/>
              <a:ext cx="1534577" cy="712606"/>
            </a:xfrm>
            <a:prstGeom prst="rect">
              <a:avLst/>
            </a:prstGeom>
          </p:spPr>
        </p:pic>
        <p:pic>
          <p:nvPicPr>
            <p:cNvPr id="2051" name="Picture 3">
              <a:extLst>
                <a:ext uri="{FF2B5EF4-FFF2-40B4-BE49-F238E27FC236}">
                  <a16:creationId xmlns:a16="http://schemas.microsoft.com/office/drawing/2014/main" id="{8D54F02C-2205-B5B2-50C3-E3F1E14A3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6160" y="10164120"/>
              <a:ext cx="787131" cy="92336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a16="http://schemas.microsoft.com/office/drawing/2014/main" id="{8F03E45D-B772-36EE-8CC7-7A5604E8F478}"/>
              </a:ext>
            </a:extLst>
          </p:cNvPr>
          <p:cNvSpPr txBox="1"/>
          <p:nvPr/>
        </p:nvSpPr>
        <p:spPr>
          <a:xfrm>
            <a:off x="931516" y="7798889"/>
            <a:ext cx="19172583" cy="2554545"/>
          </a:xfrm>
          <a:prstGeom prst="rect">
            <a:avLst/>
          </a:prstGeom>
          <a:noFill/>
        </p:spPr>
        <p:txBody>
          <a:bodyPr wrap="square">
            <a:spAutoFit/>
          </a:bodyPr>
          <a:lstStyle/>
          <a:p>
            <a:r>
              <a:rPr lang="en-US" sz="8000" b="1">
                <a:solidFill>
                  <a:srgbClr val="002060"/>
                </a:solidFill>
                <a:latin typeface="Arial"/>
                <a:cs typeface="Arial"/>
              </a:rPr>
              <a:t>C.</a:t>
            </a:r>
            <a:r>
              <a:rPr lang="en-US" sz="8000" b="1" spc="-30">
                <a:solidFill>
                  <a:srgbClr val="002060"/>
                </a:solidFill>
                <a:latin typeface="Arial"/>
                <a:cs typeface="Arial"/>
              </a:rPr>
              <a:t> </a:t>
            </a:r>
            <a:r>
              <a:rPr lang="en-US" sz="8000" b="1" spc="5">
                <a:solidFill>
                  <a:srgbClr val="002060"/>
                </a:solidFill>
                <a:latin typeface="Arial"/>
                <a:cs typeface="Arial"/>
              </a:rPr>
              <a:t>Monitoring &amp;  Integrated  Ecosystem  Assessment</a:t>
            </a:r>
            <a:endParaRPr lang="en-US" sz="8000" b="1"/>
          </a:p>
        </p:txBody>
      </p:sp>
    </p:spTree>
    <p:extLst>
      <p:ext uri="{BB962C8B-B14F-4D97-AF65-F5344CB8AC3E}">
        <p14:creationId xmlns:p14="http://schemas.microsoft.com/office/powerpoint/2010/main" val="166469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0103596" cy="11315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D292C-071D-0BB8-2D09-66A90C5B24D8}"/>
              </a:ext>
            </a:extLst>
          </p:cNvPr>
          <p:cNvSpPr>
            <a:spLocks noGrp="1"/>
          </p:cNvSpPr>
          <p:nvPr>
            <p:ph type="title"/>
          </p:nvPr>
        </p:nvSpPr>
        <p:spPr>
          <a:xfrm>
            <a:off x="1333127" y="1847850"/>
            <a:ext cx="11995523" cy="1143000"/>
          </a:xfrm>
        </p:spPr>
        <p:txBody>
          <a:bodyPr>
            <a:normAutofit/>
          </a:bodyPr>
          <a:lstStyle/>
          <a:p>
            <a:r>
              <a:rPr lang="en-US" sz="6600"/>
              <a:t>Monitoring systems and capacity </a:t>
            </a:r>
          </a:p>
        </p:txBody>
      </p:sp>
      <p:sp>
        <p:nvSpPr>
          <p:cNvPr id="11" name="Rectangle 10">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1041"/>
            <a:ext cx="1191167" cy="8367331"/>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4BFDCD5-C988-6D0D-EEA6-67BE914453ED}"/>
              </a:ext>
            </a:extLst>
          </p:cNvPr>
          <p:cNvSpPr>
            <a:spLocks noGrp="1"/>
          </p:cNvSpPr>
          <p:nvPr>
            <p:ph type="body" idx="1"/>
          </p:nvPr>
        </p:nvSpPr>
        <p:spPr>
          <a:xfrm>
            <a:off x="1506837" y="3219450"/>
            <a:ext cx="10286999" cy="6963379"/>
          </a:xfrm>
        </p:spPr>
        <p:txBody>
          <a:bodyPr>
            <a:normAutofit fontScale="62500" lnSpcReduction="20000"/>
          </a:bodyPr>
          <a:lstStyle/>
          <a:p>
            <a:pPr marL="457200" indent="-457200">
              <a:spcAft>
                <a:spcPts val="600"/>
              </a:spcAft>
              <a:buFont typeface="Arial" panose="020B0604020202020204" pitchFamily="34" charset="0"/>
              <a:buChar char="•"/>
            </a:pPr>
            <a:r>
              <a:rPr lang="en-US" sz="5100" dirty="0"/>
              <a:t>Regional Environmental Monitoring Data Portal (REMDAP) under development for GEF </a:t>
            </a:r>
            <a:r>
              <a:rPr lang="en-US" sz="5100" dirty="0" err="1"/>
              <a:t>IWEco</a:t>
            </a:r>
            <a:r>
              <a:rPr lang="en-US" sz="5100" dirty="0"/>
              <a:t> countries.</a:t>
            </a:r>
          </a:p>
          <a:p>
            <a:pPr marL="457200" indent="-457200">
              <a:spcAft>
                <a:spcPts val="600"/>
              </a:spcAft>
              <a:buFont typeface="Arial" panose="020B0604020202020204" pitchFamily="34" charset="0"/>
              <a:buChar char="•"/>
            </a:pPr>
            <a:r>
              <a:rPr lang="en-US" sz="5100" dirty="0"/>
              <a:t>National Water Information Management Systems (WIMS) under development for 6 GEF </a:t>
            </a:r>
            <a:r>
              <a:rPr lang="en-US" sz="5100" dirty="0" err="1"/>
              <a:t>CReW</a:t>
            </a:r>
            <a:r>
              <a:rPr lang="en-US" sz="5100" dirty="0"/>
              <a:t>+ countries.</a:t>
            </a:r>
          </a:p>
          <a:p>
            <a:pPr marL="457200" indent="-457200">
              <a:spcAft>
                <a:spcPts val="600"/>
              </a:spcAft>
              <a:buFont typeface="Arial" panose="020B0604020202020204" pitchFamily="34" charset="0"/>
              <a:buChar char="•"/>
            </a:pPr>
            <a:r>
              <a:rPr lang="en-US" sz="5100" dirty="0"/>
              <a:t>Regional environmental monitoring platform developed with support of University of Geneva </a:t>
            </a:r>
          </a:p>
          <a:p>
            <a:pPr marL="457200" indent="-457200">
              <a:spcAft>
                <a:spcPts val="600"/>
              </a:spcAft>
              <a:buFont typeface="Arial" panose="020B0604020202020204" pitchFamily="34" charset="0"/>
              <a:buChar char="•"/>
            </a:pPr>
            <a:r>
              <a:rPr lang="en-US" sz="5100" dirty="0"/>
              <a:t>Technical capacity-building sessions convened, e.g., laboratory training, Microplastics, Index of Coastal Eutrophication, and nutrients workshop</a:t>
            </a:r>
          </a:p>
          <a:p>
            <a:pPr marL="457200" indent="-457200">
              <a:spcAft>
                <a:spcPts val="600"/>
              </a:spcAft>
              <a:buFont typeface="Arial" panose="020B0604020202020204" pitchFamily="34" charset="0"/>
              <a:buChar char="•"/>
            </a:pPr>
            <a:r>
              <a:rPr lang="en-US" sz="5100" dirty="0"/>
              <a:t>Partners – Association of Caribbean States, LBS Regional Activity </a:t>
            </a:r>
            <a:r>
              <a:rPr lang="en-US" sz="5100" dirty="0" err="1"/>
              <a:t>Centres</a:t>
            </a:r>
            <a:r>
              <a:rPr lang="en-US" sz="5100" dirty="0"/>
              <a:t> (RACs), INVEMAR, Barcelona Convention,</a:t>
            </a:r>
            <a:r>
              <a:rPr lang="en-GB" sz="5100" dirty="0"/>
              <a:t> Plan Bleu (RAC for Information)</a:t>
            </a:r>
          </a:p>
          <a:p>
            <a:pPr marL="457200" indent="-457200">
              <a:spcAft>
                <a:spcPts val="600"/>
              </a:spcAft>
              <a:buFont typeface="Arial" panose="020B0604020202020204" pitchFamily="34" charset="0"/>
              <a:buChar char="•"/>
            </a:pPr>
            <a:r>
              <a:rPr lang="en-US" sz="5100" dirty="0"/>
              <a:t>Collaboration with the Science Division – Global Environment Monitoring Systems (GEMS Oceans and Freshwater) linking to World Environment Situation Room </a:t>
            </a:r>
          </a:p>
          <a:p>
            <a:pPr marL="457200" indent="-457200">
              <a:spcAft>
                <a:spcPts val="600"/>
              </a:spcAft>
              <a:buFont typeface="Arial" panose="020B0604020202020204" pitchFamily="34" charset="0"/>
              <a:buChar char="•"/>
            </a:pPr>
            <a:endParaRPr lang="en-US" sz="3300" dirty="0">
              <a:latin typeface="Times New Roman" panose="02020603050405020304" pitchFamily="18" charset="0"/>
            </a:endParaRPr>
          </a:p>
          <a:p>
            <a:pPr>
              <a:spcAft>
                <a:spcPts val="600"/>
              </a:spcAft>
            </a:pPr>
            <a:endParaRPr lang="en-US" sz="3300" dirty="0"/>
          </a:p>
        </p:txBody>
      </p:sp>
      <p:grpSp>
        <p:nvGrpSpPr>
          <p:cNvPr id="5" name="Group 4">
            <a:extLst>
              <a:ext uri="{FF2B5EF4-FFF2-40B4-BE49-F238E27FC236}">
                <a16:creationId xmlns:a16="http://schemas.microsoft.com/office/drawing/2014/main" id="{809A5D4D-F5A7-E704-B28B-BE37739902FA}"/>
              </a:ext>
            </a:extLst>
          </p:cNvPr>
          <p:cNvGrpSpPr/>
          <p:nvPr/>
        </p:nvGrpSpPr>
        <p:grpSpPr>
          <a:xfrm>
            <a:off x="13862050" y="10077450"/>
            <a:ext cx="5437039" cy="923366"/>
            <a:chOff x="13976160" y="10164120"/>
            <a:chExt cx="5437039" cy="923366"/>
          </a:xfrm>
        </p:grpSpPr>
        <p:pic>
          <p:nvPicPr>
            <p:cNvPr id="6" name="object 27">
              <a:extLst>
                <a:ext uri="{FF2B5EF4-FFF2-40B4-BE49-F238E27FC236}">
                  <a16:creationId xmlns:a16="http://schemas.microsoft.com/office/drawing/2014/main" id="{C12A0CB8-B265-AF34-D58A-136635B95209}"/>
                </a:ext>
              </a:extLst>
            </p:cNvPr>
            <p:cNvPicPr/>
            <p:nvPr/>
          </p:nvPicPr>
          <p:blipFill>
            <a:blip r:embed="rId3" cstate="print"/>
            <a:stretch>
              <a:fillRect/>
            </a:stretch>
          </p:blipFill>
          <p:spPr>
            <a:xfrm>
              <a:off x="15360131" y="10173086"/>
              <a:ext cx="2041887" cy="914400"/>
            </a:xfrm>
            <a:prstGeom prst="rect">
              <a:avLst/>
            </a:prstGeom>
          </p:spPr>
        </p:pic>
        <p:pic>
          <p:nvPicPr>
            <p:cNvPr id="7" name="object 30">
              <a:extLst>
                <a:ext uri="{FF2B5EF4-FFF2-40B4-BE49-F238E27FC236}">
                  <a16:creationId xmlns:a16="http://schemas.microsoft.com/office/drawing/2014/main" id="{1BCDBCC3-118F-3245-324A-199E4FC846E9}"/>
                </a:ext>
              </a:extLst>
            </p:cNvPr>
            <p:cNvPicPr/>
            <p:nvPr/>
          </p:nvPicPr>
          <p:blipFill>
            <a:blip r:embed="rId4" cstate="print"/>
            <a:stretch>
              <a:fillRect/>
            </a:stretch>
          </p:blipFill>
          <p:spPr>
            <a:xfrm>
              <a:off x="17878622" y="10269500"/>
              <a:ext cx="1534577" cy="712606"/>
            </a:xfrm>
            <a:prstGeom prst="rect">
              <a:avLst/>
            </a:prstGeom>
          </p:spPr>
        </p:pic>
        <p:pic>
          <p:nvPicPr>
            <p:cNvPr id="8" name="Picture 3">
              <a:extLst>
                <a:ext uri="{FF2B5EF4-FFF2-40B4-BE49-F238E27FC236}">
                  <a16:creationId xmlns:a16="http://schemas.microsoft.com/office/drawing/2014/main" id="{2D7B8845-C391-9215-C384-937C7B73BD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6160" y="10164120"/>
              <a:ext cx="787131" cy="92336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a:extLst>
              <a:ext uri="{FF2B5EF4-FFF2-40B4-BE49-F238E27FC236}">
                <a16:creationId xmlns:a16="http://schemas.microsoft.com/office/drawing/2014/main" id="{873DE591-0F03-FF01-FD78-7C0D5809FB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582348" y="1967269"/>
            <a:ext cx="5369231" cy="6948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519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908050" y="7778750"/>
            <a:ext cx="18958287" cy="3352800"/>
          </a:xfrm>
        </p:spPr>
        <p:txBody>
          <a:bodyPr>
            <a:noAutofit/>
          </a:bodyPr>
          <a:lstStyle/>
          <a:p>
            <a:pPr algn="l"/>
            <a:br>
              <a:rPr lang="en-US" sz="8000" spc="5">
                <a:solidFill>
                  <a:srgbClr val="002060"/>
                </a:solidFill>
                <a:latin typeface="Arial"/>
                <a:cs typeface="Arial"/>
              </a:rPr>
            </a:br>
            <a:br>
              <a:rPr lang="en-US"/>
            </a:br>
            <a:br>
              <a:rPr lang="en-US" sz="3600" b="0" i="0" u="none" strike="noStrike" baseline="0">
                <a:solidFill>
                  <a:srgbClr val="000000"/>
                </a:solidFill>
              </a:rPr>
            </a:br>
            <a:endParaRPr lang="en-US" sz="3600"/>
          </a:p>
        </p:txBody>
      </p:sp>
      <p:pic>
        <p:nvPicPr>
          <p:cNvPr id="4104" name="Picture 8" descr="The ocean is swimming in plastic and it&amp;#39;s getting worse – we need connected  global policies now">
            <a:extLst>
              <a:ext uri="{FF2B5EF4-FFF2-40B4-BE49-F238E27FC236}">
                <a16:creationId xmlns:a16="http://schemas.microsoft.com/office/drawing/2014/main" id="{069FB3F9-9588-46FD-89B1-FA7B0CB0932C}"/>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3750" b="33750"/>
          <a:stretch>
            <a:fillRect/>
          </a:stretch>
        </p:blipFill>
        <p:spPr bwMode="auto">
          <a:xfrm>
            <a:off x="1" y="0"/>
            <a:ext cx="20104100" cy="7562850"/>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27">
            <a:extLst>
              <a:ext uri="{FF2B5EF4-FFF2-40B4-BE49-F238E27FC236}">
                <a16:creationId xmlns:a16="http://schemas.microsoft.com/office/drawing/2014/main" id="{2EF107FB-B56E-4C1A-9B79-E9E2D746FE28}"/>
              </a:ext>
            </a:extLst>
          </p:cNvPr>
          <p:cNvPicPr/>
          <p:nvPr/>
        </p:nvPicPr>
        <p:blipFill>
          <a:blip r:embed="rId3" cstate="print"/>
          <a:stretch>
            <a:fillRect/>
          </a:stretch>
        </p:blipFill>
        <p:spPr>
          <a:xfrm>
            <a:off x="5908717" y="10198110"/>
            <a:ext cx="2041887" cy="914400"/>
          </a:xfrm>
          <a:prstGeom prst="rect">
            <a:avLst/>
          </a:prstGeom>
        </p:spPr>
      </p:pic>
      <p:pic>
        <p:nvPicPr>
          <p:cNvPr id="3" name="object 30">
            <a:extLst>
              <a:ext uri="{FF2B5EF4-FFF2-40B4-BE49-F238E27FC236}">
                <a16:creationId xmlns:a16="http://schemas.microsoft.com/office/drawing/2014/main" id="{2D864A25-6452-7E53-7A7A-1351DD93EB89}"/>
              </a:ext>
            </a:extLst>
          </p:cNvPr>
          <p:cNvPicPr/>
          <p:nvPr/>
        </p:nvPicPr>
        <p:blipFill>
          <a:blip r:embed="rId4" cstate="print"/>
          <a:stretch>
            <a:fillRect/>
          </a:stretch>
        </p:blipFill>
        <p:spPr>
          <a:xfrm>
            <a:off x="8599805" y="10354213"/>
            <a:ext cx="1534577" cy="712606"/>
          </a:xfrm>
          <a:prstGeom prst="rect">
            <a:avLst/>
          </a:prstGeom>
        </p:spPr>
      </p:pic>
      <p:pic>
        <p:nvPicPr>
          <p:cNvPr id="4" name="object 28">
            <a:extLst>
              <a:ext uri="{FF2B5EF4-FFF2-40B4-BE49-F238E27FC236}">
                <a16:creationId xmlns:a16="http://schemas.microsoft.com/office/drawing/2014/main" id="{E4055D0E-09CF-6F86-6286-E17A4E875312}"/>
              </a:ext>
            </a:extLst>
          </p:cNvPr>
          <p:cNvPicPr/>
          <p:nvPr/>
        </p:nvPicPr>
        <p:blipFill>
          <a:blip r:embed="rId5" cstate="print"/>
          <a:stretch>
            <a:fillRect/>
          </a:stretch>
        </p:blipFill>
        <p:spPr>
          <a:xfrm>
            <a:off x="13166271" y="10507425"/>
            <a:ext cx="2133600" cy="586301"/>
          </a:xfrm>
          <a:prstGeom prst="rect">
            <a:avLst/>
          </a:prstGeom>
        </p:spPr>
      </p:pic>
      <p:pic>
        <p:nvPicPr>
          <p:cNvPr id="7" name="object 32">
            <a:extLst>
              <a:ext uri="{FF2B5EF4-FFF2-40B4-BE49-F238E27FC236}">
                <a16:creationId xmlns:a16="http://schemas.microsoft.com/office/drawing/2014/main" id="{A3C580B4-CE68-EFEC-36EC-05B5E045BEA9}"/>
              </a:ext>
            </a:extLst>
          </p:cNvPr>
          <p:cNvPicPr/>
          <p:nvPr/>
        </p:nvPicPr>
        <p:blipFill>
          <a:blip r:embed="rId6" cstate="print"/>
          <a:stretch>
            <a:fillRect/>
          </a:stretch>
        </p:blipFill>
        <p:spPr>
          <a:xfrm>
            <a:off x="16071850" y="10497946"/>
            <a:ext cx="2466672" cy="584354"/>
          </a:xfrm>
          <a:prstGeom prst="rect">
            <a:avLst/>
          </a:prstGeom>
        </p:spPr>
      </p:pic>
      <p:pic>
        <p:nvPicPr>
          <p:cNvPr id="2051" name="Picture 3">
            <a:extLst>
              <a:ext uri="{FF2B5EF4-FFF2-40B4-BE49-F238E27FC236}">
                <a16:creationId xmlns:a16="http://schemas.microsoft.com/office/drawing/2014/main" id="{8D54F02C-2205-B5B2-50C3-E3F1E14A3F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2842" y="10164036"/>
            <a:ext cx="787131" cy="9233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03E45D-B772-36EE-8CC7-7A5604E8F478}"/>
              </a:ext>
            </a:extLst>
          </p:cNvPr>
          <p:cNvSpPr txBox="1"/>
          <p:nvPr/>
        </p:nvSpPr>
        <p:spPr>
          <a:xfrm>
            <a:off x="908050" y="8129610"/>
            <a:ext cx="18821400" cy="1323439"/>
          </a:xfrm>
          <a:prstGeom prst="rect">
            <a:avLst/>
          </a:prstGeom>
          <a:noFill/>
        </p:spPr>
        <p:txBody>
          <a:bodyPr wrap="square">
            <a:spAutoFit/>
          </a:bodyPr>
          <a:lstStyle/>
          <a:p>
            <a:r>
              <a:rPr lang="en-US" sz="8000" b="1">
                <a:solidFill>
                  <a:srgbClr val="002060"/>
                </a:solidFill>
                <a:latin typeface="Arial"/>
                <a:cs typeface="Arial"/>
              </a:rPr>
              <a:t>D.</a:t>
            </a:r>
            <a:r>
              <a:rPr lang="en-US" sz="8000" b="1" spc="-30">
                <a:solidFill>
                  <a:srgbClr val="002060"/>
                </a:solidFill>
                <a:latin typeface="Arial"/>
                <a:cs typeface="Arial"/>
              </a:rPr>
              <a:t> </a:t>
            </a:r>
            <a:r>
              <a:rPr lang="en-US" sz="8000" b="1" spc="5">
                <a:solidFill>
                  <a:srgbClr val="002060"/>
                </a:solidFill>
                <a:latin typeface="Arial"/>
                <a:cs typeface="Arial"/>
              </a:rPr>
              <a:t>Ecosystem-Based Management </a:t>
            </a:r>
            <a:endParaRPr lang="en-US" sz="8000" b="1"/>
          </a:p>
        </p:txBody>
      </p:sp>
      <p:pic>
        <p:nvPicPr>
          <p:cNvPr id="5" name="Picture 4" descr="Image preview">
            <a:extLst>
              <a:ext uri="{FF2B5EF4-FFF2-40B4-BE49-F238E27FC236}">
                <a16:creationId xmlns:a16="http://schemas.microsoft.com/office/drawing/2014/main" id="{A199513F-FC2F-B068-7446-EB424352F7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1234" y="10064389"/>
            <a:ext cx="2041887" cy="110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97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A9F7F-BD5D-4960-9B7C-A4A2583449CD}"/>
              </a:ext>
            </a:extLst>
          </p:cNvPr>
          <p:cNvSpPr/>
          <p:nvPr/>
        </p:nvSpPr>
        <p:spPr>
          <a:xfrm>
            <a:off x="2813050" y="9856453"/>
            <a:ext cx="14754680" cy="1323439"/>
          </a:xfrm>
          <a:prstGeom prst="rect">
            <a:avLst/>
          </a:prstGeom>
        </p:spPr>
        <p:txBody>
          <a:bodyPr wrap="none">
            <a:spAutoFit/>
          </a:bodyPr>
          <a:lstStyle/>
          <a:p>
            <a:pPr defTabSz="1507834"/>
            <a:r>
              <a:rPr lang="en-GB" sz="4000" dirty="0">
                <a:solidFill>
                  <a:prstClr val="black"/>
                </a:solidFill>
                <a:hlinkClick r:id="rId2"/>
              </a:rPr>
              <a:t>Hello rain - Rainwater harvesting</a:t>
            </a:r>
            <a:endParaRPr lang="en-GB" sz="4000" dirty="0">
              <a:solidFill>
                <a:prstClr val="black"/>
              </a:solidFill>
            </a:endParaRPr>
          </a:p>
          <a:p>
            <a:pPr defTabSz="1507834"/>
            <a:r>
              <a:rPr lang="en-GB" sz="4000" dirty="0">
                <a:solidFill>
                  <a:prstClr val="black"/>
                </a:solidFill>
              </a:rPr>
              <a:t>Developed through UN Human Security Trust Fund Project for Jamaica</a:t>
            </a:r>
          </a:p>
        </p:txBody>
      </p:sp>
      <p:pic>
        <p:nvPicPr>
          <p:cNvPr id="6" name="Picture 5" descr="Graphical user interface&#10;&#10;Description automatically generated">
            <a:extLst>
              <a:ext uri="{FF2B5EF4-FFF2-40B4-BE49-F238E27FC236}">
                <a16:creationId xmlns:a16="http://schemas.microsoft.com/office/drawing/2014/main" id="{502021AA-D996-47D8-BE81-B11B2B91E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80" y="948386"/>
            <a:ext cx="19432940" cy="8891292"/>
          </a:xfrm>
          <a:prstGeom prst="rect">
            <a:avLst/>
          </a:prstGeom>
        </p:spPr>
      </p:pic>
    </p:spTree>
    <p:extLst>
      <p:ext uri="{BB962C8B-B14F-4D97-AF65-F5344CB8AC3E}">
        <p14:creationId xmlns:p14="http://schemas.microsoft.com/office/powerpoint/2010/main" val="1184243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0103596" cy="11315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D292C-071D-0BB8-2D09-66A90C5B24D8}"/>
              </a:ext>
            </a:extLst>
          </p:cNvPr>
          <p:cNvSpPr>
            <a:spLocks noGrp="1"/>
          </p:cNvSpPr>
          <p:nvPr>
            <p:ph type="title"/>
          </p:nvPr>
        </p:nvSpPr>
        <p:spPr>
          <a:xfrm>
            <a:off x="1333127" y="1847850"/>
            <a:ext cx="10318749" cy="2222044"/>
          </a:xfrm>
        </p:spPr>
        <p:txBody>
          <a:bodyPr>
            <a:normAutofit/>
          </a:bodyPr>
          <a:lstStyle/>
          <a:p>
            <a:r>
              <a:rPr lang="en-US" sz="6600"/>
              <a:t>EBM Initiatives </a:t>
            </a:r>
          </a:p>
        </p:txBody>
      </p:sp>
      <p:sp>
        <p:nvSpPr>
          <p:cNvPr id="11" name="Rectangle 10">
            <a:extLst>
              <a:ext uri="{FF2B5EF4-FFF2-40B4-BE49-F238E27FC236}">
                <a16:creationId xmlns:a16="http://schemas.microsoft.com/office/drawing/2014/main" id="{067CFD9A-AD7C-42E8-898D-F51A83B12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1041"/>
            <a:ext cx="1191167" cy="8367331"/>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4BFDCD5-C988-6D0D-EEA6-67BE914453ED}"/>
              </a:ext>
            </a:extLst>
          </p:cNvPr>
          <p:cNvSpPr>
            <a:spLocks noGrp="1"/>
          </p:cNvSpPr>
          <p:nvPr>
            <p:ph type="body" idx="1"/>
          </p:nvPr>
        </p:nvSpPr>
        <p:spPr>
          <a:xfrm>
            <a:off x="1506837" y="3469539"/>
            <a:ext cx="9307213" cy="6368833"/>
          </a:xfrm>
        </p:spPr>
        <p:txBody>
          <a:bodyPr>
            <a:normAutofit fontScale="77500" lnSpcReduction="20000"/>
          </a:bodyPr>
          <a:lstStyle/>
          <a:p>
            <a:pPr marL="457200" indent="-457200">
              <a:lnSpc>
                <a:spcPct val="150000"/>
              </a:lnSpc>
              <a:spcAft>
                <a:spcPts val="600"/>
              </a:spcAft>
              <a:buFont typeface="Arial" panose="020B0604020202020204" pitchFamily="34" charset="0"/>
              <a:buChar char="•"/>
            </a:pPr>
            <a:r>
              <a:rPr lang="en-US" sz="3300" dirty="0"/>
              <a:t>Conclusion of EBM projects in Guyana, Suriname and Trinidad and Tobago – Video and Case Study</a:t>
            </a:r>
          </a:p>
          <a:p>
            <a:pPr marL="457200" indent="-457200">
              <a:lnSpc>
                <a:spcPct val="150000"/>
              </a:lnSpc>
              <a:spcAft>
                <a:spcPts val="600"/>
              </a:spcAft>
              <a:buFont typeface="Arial" panose="020B0604020202020204" pitchFamily="34" charset="0"/>
              <a:buChar char="•"/>
            </a:pPr>
            <a:r>
              <a:rPr lang="en-GB" sz="3300" dirty="0"/>
              <a:t>Ongoing Implementation of National Projects under GEF </a:t>
            </a:r>
            <a:r>
              <a:rPr lang="en-GB" sz="3300" dirty="0" err="1"/>
              <a:t>IWEco</a:t>
            </a:r>
            <a:r>
              <a:rPr lang="en-GB" sz="3300" dirty="0"/>
              <a:t> (10 countries) and GEF </a:t>
            </a:r>
            <a:r>
              <a:rPr lang="en-GB" sz="3300" dirty="0" err="1"/>
              <a:t>CReW</a:t>
            </a:r>
            <a:r>
              <a:rPr lang="en-GB" sz="3300" dirty="0"/>
              <a:t>+ (18 countries)</a:t>
            </a:r>
          </a:p>
          <a:p>
            <a:pPr marL="457200" indent="-457200">
              <a:lnSpc>
                <a:spcPct val="150000"/>
              </a:lnSpc>
              <a:spcAft>
                <a:spcPts val="600"/>
              </a:spcAft>
              <a:buFont typeface="Arial" panose="020B0604020202020204" pitchFamily="34" charset="0"/>
              <a:buChar char="•"/>
            </a:pPr>
            <a:r>
              <a:rPr lang="en-US" sz="3300" dirty="0"/>
              <a:t>Enabling Training activities on Integrated Water and Wastewater Management e.g. Media, Youth (GEF </a:t>
            </a:r>
            <a:r>
              <a:rPr lang="en-US" sz="3300" dirty="0" err="1"/>
              <a:t>CReW</a:t>
            </a:r>
            <a:r>
              <a:rPr lang="en-US" sz="3300" dirty="0"/>
              <a:t>+)</a:t>
            </a:r>
          </a:p>
          <a:p>
            <a:pPr marL="457200" indent="-457200">
              <a:lnSpc>
                <a:spcPct val="150000"/>
              </a:lnSpc>
              <a:spcAft>
                <a:spcPts val="600"/>
              </a:spcAft>
              <a:buFont typeface="Arial" panose="020B0604020202020204" pitchFamily="34" charset="0"/>
              <a:buChar char="•"/>
            </a:pPr>
            <a:r>
              <a:rPr lang="en-US" sz="3300" dirty="0"/>
              <a:t>Call for small grants proposals and scholarships by Global Water Partnership Caribbean – GWP C (GEF </a:t>
            </a:r>
            <a:r>
              <a:rPr lang="en-US" sz="3300" dirty="0" err="1"/>
              <a:t>CReW</a:t>
            </a:r>
            <a:r>
              <a:rPr lang="en-US" sz="3300" dirty="0"/>
              <a:t>+)</a:t>
            </a:r>
          </a:p>
          <a:p>
            <a:pPr marL="457200" indent="-457200">
              <a:lnSpc>
                <a:spcPct val="150000"/>
              </a:lnSpc>
              <a:spcAft>
                <a:spcPts val="600"/>
              </a:spcAft>
              <a:buFont typeface="Arial" panose="020B0604020202020204" pitchFamily="34" charset="0"/>
              <a:buChar char="•"/>
            </a:pPr>
            <a:r>
              <a:rPr lang="en-US" sz="3300" dirty="0"/>
              <a:t>Training and pilot projects through the Caribbean Association of Water Utilities – CAWASA and the Caribbean Water and Wastewater Association</a:t>
            </a:r>
          </a:p>
          <a:p>
            <a:pPr marL="457200" indent="-457200">
              <a:spcAft>
                <a:spcPts val="600"/>
              </a:spcAft>
              <a:buFont typeface="Arial" panose="020B0604020202020204" pitchFamily="34" charset="0"/>
              <a:buChar char="•"/>
            </a:pPr>
            <a:endParaRPr lang="en-US" sz="3300" dirty="0">
              <a:latin typeface="Times New Roman" panose="02020603050405020304" pitchFamily="18" charset="0"/>
            </a:endParaRPr>
          </a:p>
          <a:p>
            <a:pPr marL="457200" indent="-457200">
              <a:spcAft>
                <a:spcPts val="600"/>
              </a:spcAft>
              <a:buFont typeface="Arial" panose="020B0604020202020204" pitchFamily="34" charset="0"/>
              <a:buChar char="•"/>
            </a:pPr>
            <a:endParaRPr lang="en-US" sz="3300" dirty="0">
              <a:latin typeface="Times New Roman" panose="02020603050405020304" pitchFamily="18" charset="0"/>
            </a:endParaRPr>
          </a:p>
          <a:p>
            <a:pPr marL="457200" indent="-457200">
              <a:spcAft>
                <a:spcPts val="600"/>
              </a:spcAft>
              <a:buFont typeface="Arial" panose="020B0604020202020204" pitchFamily="34" charset="0"/>
              <a:buChar char="•"/>
            </a:pPr>
            <a:endParaRPr lang="en-US" sz="3300" dirty="0">
              <a:latin typeface="Times New Roman" panose="02020603050405020304" pitchFamily="18" charset="0"/>
            </a:endParaRPr>
          </a:p>
        </p:txBody>
      </p:sp>
      <p:pic>
        <p:nvPicPr>
          <p:cNvPr id="4" name="Picture 3">
            <a:extLst>
              <a:ext uri="{FF2B5EF4-FFF2-40B4-BE49-F238E27FC236}">
                <a16:creationId xmlns:a16="http://schemas.microsoft.com/office/drawing/2014/main" id="{67267526-63BE-B7BF-41C5-C0573EF73FA2}"/>
              </a:ext>
            </a:extLst>
          </p:cNvPr>
          <p:cNvPicPr>
            <a:picLocks noChangeAspect="1"/>
          </p:cNvPicPr>
          <p:nvPr/>
        </p:nvPicPr>
        <p:blipFill>
          <a:blip r:embed="rId3"/>
          <a:stretch>
            <a:fillRect/>
          </a:stretch>
        </p:blipFill>
        <p:spPr>
          <a:xfrm>
            <a:off x="11531393" y="1218605"/>
            <a:ext cx="8087854" cy="3829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99FFC34-70FC-D164-F0CF-C9F915742868}"/>
              </a:ext>
            </a:extLst>
          </p:cNvPr>
          <p:cNvPicPr>
            <a:picLocks noChangeAspect="1"/>
          </p:cNvPicPr>
          <p:nvPr/>
        </p:nvPicPr>
        <p:blipFill>
          <a:blip r:embed="rId4"/>
          <a:stretch>
            <a:fillRect/>
          </a:stretch>
        </p:blipFill>
        <p:spPr>
          <a:xfrm>
            <a:off x="11531393" y="6026483"/>
            <a:ext cx="8145012" cy="37819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501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EA85B9-8413-416A-8A71-694C24051294}"/>
              </a:ext>
            </a:extLst>
          </p:cNvPr>
          <p:cNvSpPr>
            <a:spLocks noGrp="1"/>
          </p:cNvSpPr>
          <p:nvPr>
            <p:ph type="title"/>
          </p:nvPr>
        </p:nvSpPr>
        <p:spPr>
          <a:xfrm>
            <a:off x="314202" y="280295"/>
            <a:ext cx="10949555" cy="2131546"/>
          </a:xfrm>
        </p:spPr>
        <p:txBody>
          <a:bodyPr/>
          <a:lstStyle/>
          <a:p>
            <a:r>
              <a:rPr lang="en-US" sz="4617"/>
              <a:t>The Protocol Concerning Pollution from Land-Based Sources and Activities </a:t>
            </a:r>
            <a:br>
              <a:rPr lang="en-US" sz="4617"/>
            </a:br>
            <a:r>
              <a:rPr lang="en-US" sz="4617"/>
              <a:t>(LBS Protocol)</a:t>
            </a:r>
            <a:endParaRPr lang="en-JM" sz="4617"/>
          </a:p>
        </p:txBody>
      </p:sp>
      <p:sp>
        <p:nvSpPr>
          <p:cNvPr id="11" name="Content Placeholder 10">
            <a:extLst>
              <a:ext uri="{FF2B5EF4-FFF2-40B4-BE49-F238E27FC236}">
                <a16:creationId xmlns:a16="http://schemas.microsoft.com/office/drawing/2014/main" id="{E41091F2-24D6-40C7-A68A-340E0901C47C}"/>
              </a:ext>
            </a:extLst>
          </p:cNvPr>
          <p:cNvSpPr>
            <a:spLocks noGrp="1"/>
          </p:cNvSpPr>
          <p:nvPr>
            <p:ph idx="1"/>
          </p:nvPr>
        </p:nvSpPr>
        <p:spPr>
          <a:xfrm>
            <a:off x="282452" y="3067051"/>
            <a:ext cx="11598398" cy="8494633"/>
          </a:xfrm>
        </p:spPr>
        <p:txBody>
          <a:bodyPr/>
          <a:lstStyle/>
          <a:p>
            <a:r>
              <a:rPr lang="en-US" sz="3600" b="1">
                <a:solidFill>
                  <a:srgbClr val="0070C0"/>
                </a:solidFill>
              </a:rPr>
              <a:t>Objectives of the LBS Protocol:</a:t>
            </a:r>
          </a:p>
          <a:p>
            <a:pPr marL="571500" indent="-571500">
              <a:buFont typeface="+mj-lt"/>
              <a:buAutoNum type="romanUcPeriod"/>
            </a:pPr>
            <a:r>
              <a:rPr lang="en-US" sz="3200"/>
              <a:t>Reduce pollution by setting emission and effluent limitations and/or through best management practices
Exchange information on land-based pollution through cooperation in monitoring and investigation</a:t>
            </a:r>
            <a:r>
              <a:rPr lang="en-US"/>
              <a:t>.</a:t>
            </a:r>
          </a:p>
          <a:p>
            <a:endParaRPr lang="en-US" sz="2800">
              <a:solidFill>
                <a:srgbClr val="002060"/>
              </a:solidFill>
              <a:latin typeface="Calibri"/>
              <a:cs typeface="Calibri"/>
            </a:endParaRPr>
          </a:p>
          <a:p>
            <a:r>
              <a:rPr lang="en-US" sz="3600" b="1">
                <a:solidFill>
                  <a:srgbClr val="0070C0"/>
                </a:solidFill>
              </a:rPr>
              <a:t>Obligations:</a:t>
            </a:r>
            <a:endParaRPr lang="en-US" sz="2800">
              <a:solidFill>
                <a:srgbClr val="002060"/>
              </a:solidFill>
              <a:latin typeface="Calibri"/>
              <a:cs typeface="Calibri"/>
            </a:endParaRPr>
          </a:p>
          <a:p>
            <a:pPr marL="571500" indent="-571500">
              <a:buFont typeface="+mj-lt"/>
              <a:buAutoNum type="romanUcPeriod"/>
            </a:pPr>
            <a:r>
              <a:rPr lang="en-US" sz="3200">
                <a:latin typeface="Calibri"/>
                <a:cs typeface="Calibri"/>
              </a:rPr>
              <a:t>Classify</a:t>
            </a:r>
            <a:r>
              <a:rPr lang="en-US" sz="3200" spc="-35">
                <a:latin typeface="Calibri"/>
                <a:cs typeface="Calibri"/>
              </a:rPr>
              <a:t> </a:t>
            </a:r>
            <a:r>
              <a:rPr lang="en-US" sz="3200">
                <a:latin typeface="Calibri"/>
                <a:cs typeface="Calibri"/>
              </a:rPr>
              <a:t>recreational</a:t>
            </a:r>
            <a:r>
              <a:rPr lang="en-US" sz="3200" spc="-60">
                <a:latin typeface="Calibri"/>
                <a:cs typeface="Calibri"/>
              </a:rPr>
              <a:t> </a:t>
            </a:r>
            <a:r>
              <a:rPr lang="en-US" sz="3200">
                <a:latin typeface="Calibri"/>
                <a:cs typeface="Calibri"/>
              </a:rPr>
              <a:t>water</a:t>
            </a:r>
            <a:r>
              <a:rPr lang="en-US" sz="3200" spc="-35">
                <a:latin typeface="Calibri"/>
                <a:cs typeface="Calibri"/>
              </a:rPr>
              <a:t> </a:t>
            </a:r>
            <a:r>
              <a:rPr lang="en-US" sz="3200">
                <a:latin typeface="Calibri"/>
                <a:cs typeface="Calibri"/>
              </a:rPr>
              <a:t>bodies</a:t>
            </a:r>
            <a:r>
              <a:rPr lang="en-US" sz="3200" spc="-45">
                <a:latin typeface="Calibri"/>
                <a:cs typeface="Calibri"/>
              </a:rPr>
              <a:t> </a:t>
            </a:r>
            <a:r>
              <a:rPr lang="en-US" sz="3200">
                <a:latin typeface="Calibri"/>
                <a:cs typeface="Calibri"/>
              </a:rPr>
              <a:t>based</a:t>
            </a:r>
            <a:r>
              <a:rPr lang="en-US" sz="3200" spc="-40">
                <a:latin typeface="Calibri"/>
                <a:cs typeface="Calibri"/>
              </a:rPr>
              <a:t> </a:t>
            </a:r>
            <a:r>
              <a:rPr lang="en-US" sz="3200">
                <a:latin typeface="Calibri"/>
                <a:cs typeface="Calibri"/>
              </a:rPr>
              <a:t>on</a:t>
            </a:r>
            <a:r>
              <a:rPr lang="en-US" sz="3200" spc="-35">
                <a:latin typeface="Calibri"/>
                <a:cs typeface="Calibri"/>
              </a:rPr>
              <a:t> </a:t>
            </a:r>
            <a:r>
              <a:rPr lang="en-US" sz="3200">
                <a:latin typeface="Calibri"/>
                <a:cs typeface="Calibri"/>
              </a:rPr>
              <a:t>pollution</a:t>
            </a:r>
            <a:r>
              <a:rPr lang="en-US" sz="3200" spc="-50">
                <a:latin typeface="Calibri"/>
                <a:cs typeface="Calibri"/>
              </a:rPr>
              <a:t> </a:t>
            </a:r>
            <a:r>
              <a:rPr lang="en-US" sz="3200">
                <a:latin typeface="Calibri"/>
                <a:cs typeface="Calibri"/>
              </a:rPr>
              <a:t>risk</a:t>
            </a:r>
            <a:r>
              <a:rPr lang="en-US" sz="3200" spc="-45">
                <a:latin typeface="Calibri"/>
                <a:cs typeface="Calibri"/>
              </a:rPr>
              <a:t> </a:t>
            </a:r>
            <a:r>
              <a:rPr lang="en-US" sz="3200">
                <a:latin typeface="Calibri"/>
                <a:cs typeface="Calibri"/>
              </a:rPr>
              <a:t>to</a:t>
            </a:r>
            <a:r>
              <a:rPr lang="en-US" sz="3200" spc="-25">
                <a:latin typeface="Calibri"/>
                <a:cs typeface="Calibri"/>
              </a:rPr>
              <a:t> </a:t>
            </a:r>
            <a:r>
              <a:rPr lang="en-US" sz="3200">
                <a:latin typeface="Calibri"/>
                <a:cs typeface="Calibri"/>
              </a:rPr>
              <a:t>human</a:t>
            </a:r>
            <a:r>
              <a:rPr lang="en-US" sz="3200" spc="-55">
                <a:latin typeface="Calibri"/>
                <a:cs typeface="Calibri"/>
              </a:rPr>
              <a:t> </a:t>
            </a:r>
            <a:r>
              <a:rPr lang="en-US" sz="3200">
                <a:latin typeface="Calibri"/>
                <a:cs typeface="Calibri"/>
              </a:rPr>
              <a:t>health</a:t>
            </a:r>
            <a:r>
              <a:rPr lang="en-US" sz="3200" spc="-60">
                <a:latin typeface="Calibri"/>
                <a:cs typeface="Calibri"/>
              </a:rPr>
              <a:t> </a:t>
            </a:r>
            <a:r>
              <a:rPr lang="en-US" sz="3200">
                <a:latin typeface="Calibri"/>
                <a:cs typeface="Calibri"/>
              </a:rPr>
              <a:t>&amp;</a:t>
            </a:r>
            <a:r>
              <a:rPr lang="en-US" sz="3200" spc="-35">
                <a:latin typeface="Calibri"/>
                <a:cs typeface="Calibri"/>
              </a:rPr>
              <a:t> </a:t>
            </a:r>
            <a:r>
              <a:rPr lang="en-US" sz="3200" spc="-25">
                <a:latin typeface="Calibri"/>
                <a:cs typeface="Calibri"/>
              </a:rPr>
              <a:t>the </a:t>
            </a:r>
            <a:r>
              <a:rPr lang="en-US" sz="3200" spc="-10">
                <a:latin typeface="Calibri"/>
                <a:cs typeface="Calibri"/>
              </a:rPr>
              <a:t>environment</a:t>
            </a:r>
          </a:p>
          <a:p>
            <a:pPr marL="571500" indent="-571500">
              <a:buFont typeface="+mj-lt"/>
              <a:buAutoNum type="romanUcPeriod"/>
            </a:pPr>
            <a:r>
              <a:rPr lang="en-US" sz="3200">
                <a:latin typeface="Calibri"/>
                <a:cs typeface="Calibri"/>
              </a:rPr>
              <a:t>Establish</a:t>
            </a:r>
            <a:r>
              <a:rPr lang="en-US" sz="3200" spc="-80">
                <a:latin typeface="Calibri"/>
                <a:cs typeface="Calibri"/>
              </a:rPr>
              <a:t> </a:t>
            </a:r>
            <a:r>
              <a:rPr lang="en-US" sz="3200">
                <a:latin typeface="Calibri"/>
                <a:cs typeface="Calibri"/>
              </a:rPr>
              <a:t>legally</a:t>
            </a:r>
            <a:r>
              <a:rPr lang="en-US" sz="3200" spc="-80">
                <a:latin typeface="Calibri"/>
                <a:cs typeface="Calibri"/>
              </a:rPr>
              <a:t> </a:t>
            </a:r>
            <a:r>
              <a:rPr lang="en-US" sz="3200">
                <a:latin typeface="Calibri"/>
                <a:cs typeface="Calibri"/>
              </a:rPr>
              <a:t>binding</a:t>
            </a:r>
            <a:r>
              <a:rPr lang="en-US" sz="3200" spc="-110">
                <a:latin typeface="Calibri"/>
                <a:cs typeface="Calibri"/>
              </a:rPr>
              <a:t> </a:t>
            </a:r>
            <a:r>
              <a:rPr lang="en-US" sz="3200">
                <a:latin typeface="Calibri"/>
                <a:cs typeface="Calibri"/>
              </a:rPr>
              <a:t>standards</a:t>
            </a:r>
            <a:r>
              <a:rPr lang="en-US" sz="3200" spc="-100">
                <a:latin typeface="Calibri"/>
                <a:cs typeface="Calibri"/>
              </a:rPr>
              <a:t> </a:t>
            </a:r>
            <a:r>
              <a:rPr lang="en-US" sz="3200">
                <a:latin typeface="Calibri"/>
                <a:cs typeface="Calibri"/>
              </a:rPr>
              <a:t>for</a:t>
            </a:r>
            <a:r>
              <a:rPr lang="en-US" sz="3200" spc="-95">
                <a:latin typeface="Calibri"/>
                <a:cs typeface="Calibri"/>
              </a:rPr>
              <a:t> </a:t>
            </a:r>
            <a:r>
              <a:rPr lang="en-US" sz="3200">
                <a:latin typeface="Calibri"/>
                <a:cs typeface="Calibri"/>
              </a:rPr>
              <a:t>sewage</a:t>
            </a:r>
            <a:r>
              <a:rPr lang="en-US" sz="3200" spc="-80">
                <a:latin typeface="Calibri"/>
                <a:cs typeface="Calibri"/>
              </a:rPr>
              <a:t> </a:t>
            </a:r>
            <a:r>
              <a:rPr lang="en-US" sz="3200">
                <a:latin typeface="Calibri"/>
                <a:cs typeface="Calibri"/>
              </a:rPr>
              <a:t>effluent</a:t>
            </a:r>
            <a:r>
              <a:rPr lang="en-US" sz="3200" spc="-110">
                <a:latin typeface="Calibri"/>
                <a:cs typeface="Calibri"/>
              </a:rPr>
              <a:t> </a:t>
            </a:r>
            <a:r>
              <a:rPr lang="en-US" sz="3200">
                <a:latin typeface="Calibri"/>
                <a:cs typeface="Calibri"/>
              </a:rPr>
              <a:t>&amp;</a:t>
            </a:r>
            <a:r>
              <a:rPr lang="en-US" sz="3200" spc="-80">
                <a:latin typeface="Calibri"/>
                <a:cs typeface="Calibri"/>
              </a:rPr>
              <a:t> </a:t>
            </a:r>
            <a:r>
              <a:rPr lang="en-US" sz="3200" spc="-10">
                <a:latin typeface="Calibri"/>
                <a:cs typeface="Calibri"/>
              </a:rPr>
              <a:t>discharges</a:t>
            </a:r>
          </a:p>
          <a:p>
            <a:pPr marL="571500" indent="-571500">
              <a:buFont typeface="+mj-lt"/>
              <a:buAutoNum type="romanUcPeriod"/>
            </a:pPr>
            <a:r>
              <a:rPr lang="en-US" sz="3200">
                <a:latin typeface="Calibri"/>
                <a:cs typeface="Calibri"/>
              </a:rPr>
              <a:t>Develop</a:t>
            </a:r>
            <a:r>
              <a:rPr lang="en-US" sz="3200" spc="-110">
                <a:latin typeface="Calibri"/>
                <a:cs typeface="Calibri"/>
              </a:rPr>
              <a:t> </a:t>
            </a:r>
            <a:r>
              <a:rPr lang="en-US" sz="3200">
                <a:latin typeface="Calibri"/>
                <a:cs typeface="Calibri"/>
              </a:rPr>
              <a:t>National</a:t>
            </a:r>
            <a:r>
              <a:rPr lang="en-US" sz="3200" spc="-70">
                <a:latin typeface="Calibri"/>
                <a:cs typeface="Calibri"/>
              </a:rPr>
              <a:t> </a:t>
            </a:r>
            <a:r>
              <a:rPr lang="en-US" sz="3200" err="1">
                <a:latin typeface="Calibri"/>
                <a:cs typeface="Calibri"/>
              </a:rPr>
              <a:t>Programmes</a:t>
            </a:r>
            <a:r>
              <a:rPr lang="en-US" sz="3200" spc="-70">
                <a:latin typeface="Calibri"/>
                <a:cs typeface="Calibri"/>
              </a:rPr>
              <a:t> </a:t>
            </a:r>
            <a:r>
              <a:rPr lang="en-US" sz="3200">
                <a:latin typeface="Calibri"/>
                <a:cs typeface="Calibri"/>
              </a:rPr>
              <a:t>of</a:t>
            </a:r>
            <a:r>
              <a:rPr lang="en-US" sz="3200" spc="-85">
                <a:latin typeface="Calibri"/>
                <a:cs typeface="Calibri"/>
              </a:rPr>
              <a:t> </a:t>
            </a:r>
            <a:r>
              <a:rPr lang="en-US" sz="3200">
                <a:latin typeface="Calibri"/>
                <a:cs typeface="Calibri"/>
              </a:rPr>
              <a:t>Action</a:t>
            </a:r>
            <a:r>
              <a:rPr lang="en-US" sz="3200" spc="-70">
                <a:latin typeface="Calibri"/>
                <a:cs typeface="Calibri"/>
              </a:rPr>
              <a:t> </a:t>
            </a:r>
            <a:r>
              <a:rPr lang="en-US" sz="3200">
                <a:latin typeface="Calibri"/>
                <a:cs typeface="Calibri"/>
              </a:rPr>
              <a:t>for</a:t>
            </a:r>
            <a:r>
              <a:rPr lang="en-US" sz="3200" spc="-65">
                <a:latin typeface="Calibri"/>
                <a:cs typeface="Calibri"/>
              </a:rPr>
              <a:t> </a:t>
            </a:r>
            <a:r>
              <a:rPr lang="en-US" sz="3200" spc="-10">
                <a:latin typeface="Calibri"/>
                <a:cs typeface="Calibri"/>
              </a:rPr>
              <a:t>Integrated</a:t>
            </a:r>
            <a:r>
              <a:rPr lang="en-US" sz="3200" spc="-95">
                <a:latin typeface="Calibri"/>
                <a:cs typeface="Calibri"/>
              </a:rPr>
              <a:t> </a:t>
            </a:r>
            <a:r>
              <a:rPr lang="en-US" sz="3200" spc="-20">
                <a:latin typeface="Calibri"/>
                <a:cs typeface="Calibri"/>
              </a:rPr>
              <a:t>Watershed</a:t>
            </a:r>
            <a:r>
              <a:rPr lang="en-US" sz="3200" spc="-95">
                <a:latin typeface="Calibri"/>
                <a:cs typeface="Calibri"/>
              </a:rPr>
              <a:t> and </a:t>
            </a:r>
            <a:r>
              <a:rPr lang="en-US" sz="3200">
                <a:latin typeface="Calibri"/>
                <a:cs typeface="Calibri"/>
              </a:rPr>
              <a:t>Coastal</a:t>
            </a:r>
            <a:r>
              <a:rPr lang="en-US" sz="3200" spc="-50">
                <a:latin typeface="Calibri"/>
                <a:cs typeface="Calibri"/>
              </a:rPr>
              <a:t> </a:t>
            </a:r>
            <a:r>
              <a:rPr lang="en-US" sz="3200" spc="-20">
                <a:latin typeface="Calibri"/>
                <a:cs typeface="Calibri"/>
              </a:rPr>
              <a:t>Area </a:t>
            </a:r>
            <a:r>
              <a:rPr lang="en-US" sz="3200" spc="-10">
                <a:latin typeface="Calibri"/>
                <a:cs typeface="Calibri"/>
              </a:rPr>
              <a:t>Management</a:t>
            </a:r>
          </a:p>
          <a:p>
            <a:pPr marL="571500" indent="-571500">
              <a:buFont typeface="+mj-lt"/>
              <a:buAutoNum type="romanUcPeriod"/>
            </a:pPr>
            <a:r>
              <a:rPr lang="en-US" sz="3200">
                <a:latin typeface="Calibri"/>
                <a:cs typeface="Calibri"/>
              </a:rPr>
              <a:t>Identify</a:t>
            </a:r>
            <a:r>
              <a:rPr lang="en-US" sz="3200" spc="-70">
                <a:latin typeface="Calibri"/>
                <a:cs typeface="Calibri"/>
              </a:rPr>
              <a:t> </a:t>
            </a:r>
            <a:r>
              <a:rPr lang="en-US" sz="3200">
                <a:latin typeface="Calibri"/>
                <a:cs typeface="Calibri"/>
              </a:rPr>
              <a:t>&amp;</a:t>
            </a:r>
            <a:r>
              <a:rPr lang="en-US" sz="3200" spc="-35">
                <a:latin typeface="Calibri"/>
                <a:cs typeface="Calibri"/>
              </a:rPr>
              <a:t> </a:t>
            </a:r>
            <a:r>
              <a:rPr lang="en-US" sz="3200">
                <a:latin typeface="Calibri"/>
                <a:cs typeface="Calibri"/>
              </a:rPr>
              <a:t>assess</a:t>
            </a:r>
            <a:r>
              <a:rPr lang="en-US" sz="3200" spc="-20">
                <a:latin typeface="Calibri"/>
                <a:cs typeface="Calibri"/>
              </a:rPr>
              <a:t> </a:t>
            </a:r>
            <a:r>
              <a:rPr lang="en-US" sz="3200">
                <a:latin typeface="Calibri"/>
                <a:cs typeface="Calibri"/>
              </a:rPr>
              <a:t>sources</a:t>
            </a:r>
            <a:r>
              <a:rPr lang="en-US" sz="3200" spc="-35">
                <a:latin typeface="Calibri"/>
                <a:cs typeface="Calibri"/>
              </a:rPr>
              <a:t> </a:t>
            </a:r>
            <a:r>
              <a:rPr lang="en-US" sz="3200">
                <a:latin typeface="Calibri"/>
                <a:cs typeface="Calibri"/>
              </a:rPr>
              <a:t>&amp;</a:t>
            </a:r>
            <a:r>
              <a:rPr lang="en-US" sz="3200" spc="-55">
                <a:latin typeface="Calibri"/>
                <a:cs typeface="Calibri"/>
              </a:rPr>
              <a:t> </a:t>
            </a:r>
            <a:r>
              <a:rPr lang="en-US" sz="3200">
                <a:latin typeface="Calibri"/>
                <a:cs typeface="Calibri"/>
              </a:rPr>
              <a:t>activities</a:t>
            </a:r>
            <a:r>
              <a:rPr lang="en-US" sz="3200" spc="-45">
                <a:latin typeface="Calibri"/>
                <a:cs typeface="Calibri"/>
              </a:rPr>
              <a:t> </a:t>
            </a:r>
            <a:r>
              <a:rPr lang="en-US" sz="3200">
                <a:latin typeface="Calibri"/>
                <a:cs typeface="Calibri"/>
              </a:rPr>
              <a:t>contributing</a:t>
            </a:r>
            <a:r>
              <a:rPr lang="en-US" sz="3200" spc="-60">
                <a:latin typeface="Calibri"/>
                <a:cs typeface="Calibri"/>
              </a:rPr>
              <a:t> </a:t>
            </a:r>
            <a:r>
              <a:rPr lang="en-US" sz="3200">
                <a:latin typeface="Calibri"/>
                <a:cs typeface="Calibri"/>
              </a:rPr>
              <a:t>to</a:t>
            </a:r>
            <a:r>
              <a:rPr lang="en-US" sz="3200" spc="-35">
                <a:latin typeface="Calibri"/>
                <a:cs typeface="Calibri"/>
              </a:rPr>
              <a:t> </a:t>
            </a:r>
            <a:r>
              <a:rPr lang="en-US" sz="3200" spc="-10">
                <a:latin typeface="Calibri"/>
                <a:cs typeface="Calibri"/>
              </a:rPr>
              <a:t>pollution</a:t>
            </a:r>
          </a:p>
          <a:p>
            <a:pPr marL="571500" indent="-571500">
              <a:buFont typeface="+mj-lt"/>
              <a:buAutoNum type="romanUcPeriod"/>
            </a:pPr>
            <a:r>
              <a:rPr lang="en-US" sz="3200">
                <a:latin typeface="Calibri"/>
                <a:cs typeface="Calibri"/>
              </a:rPr>
              <a:t>Develop</a:t>
            </a:r>
            <a:r>
              <a:rPr lang="en-US" sz="3200" spc="-75">
                <a:latin typeface="Calibri"/>
                <a:cs typeface="Calibri"/>
              </a:rPr>
              <a:t> </a:t>
            </a:r>
            <a:r>
              <a:rPr lang="en-US" sz="3200">
                <a:latin typeface="Calibri"/>
                <a:cs typeface="Calibri"/>
              </a:rPr>
              <a:t>management</a:t>
            </a:r>
            <a:r>
              <a:rPr lang="en-US" sz="3200" spc="-65">
                <a:latin typeface="Calibri"/>
                <a:cs typeface="Calibri"/>
              </a:rPr>
              <a:t> </a:t>
            </a:r>
            <a:r>
              <a:rPr lang="en-US" sz="3200">
                <a:latin typeface="Calibri"/>
                <a:cs typeface="Calibri"/>
              </a:rPr>
              <a:t>plans</a:t>
            </a:r>
            <a:r>
              <a:rPr lang="en-US" sz="3200" spc="-65">
                <a:latin typeface="Calibri"/>
                <a:cs typeface="Calibri"/>
              </a:rPr>
              <a:t> </a:t>
            </a:r>
            <a:r>
              <a:rPr lang="en-US" sz="3200">
                <a:latin typeface="Calibri"/>
                <a:cs typeface="Calibri"/>
              </a:rPr>
              <a:t>&amp;</a:t>
            </a:r>
            <a:r>
              <a:rPr lang="en-US" sz="3200" spc="-45">
                <a:latin typeface="Calibri"/>
                <a:cs typeface="Calibri"/>
              </a:rPr>
              <a:t> </a:t>
            </a:r>
            <a:r>
              <a:rPr lang="en-US" sz="3200" spc="-10">
                <a:latin typeface="Calibri"/>
                <a:cs typeface="Calibri"/>
              </a:rPr>
              <a:t>demonstration</a:t>
            </a:r>
            <a:r>
              <a:rPr lang="en-US" sz="3200" spc="-75">
                <a:latin typeface="Calibri"/>
                <a:cs typeface="Calibri"/>
              </a:rPr>
              <a:t> </a:t>
            </a:r>
            <a:r>
              <a:rPr lang="en-US" sz="3200">
                <a:latin typeface="Calibri"/>
                <a:cs typeface="Calibri"/>
              </a:rPr>
              <a:t>projects</a:t>
            </a:r>
            <a:r>
              <a:rPr lang="en-US" sz="3200" spc="-50">
                <a:latin typeface="Calibri"/>
                <a:cs typeface="Calibri"/>
              </a:rPr>
              <a:t> </a:t>
            </a:r>
            <a:r>
              <a:rPr lang="en-US" sz="3200">
                <a:latin typeface="Calibri"/>
                <a:cs typeface="Calibri"/>
              </a:rPr>
              <a:t>to</a:t>
            </a:r>
            <a:r>
              <a:rPr lang="en-US" sz="3200" spc="-45">
                <a:latin typeface="Calibri"/>
                <a:cs typeface="Calibri"/>
              </a:rPr>
              <a:t> </a:t>
            </a:r>
            <a:r>
              <a:rPr lang="en-US" sz="3200">
                <a:latin typeface="Calibri"/>
                <a:cs typeface="Calibri"/>
              </a:rPr>
              <a:t>reduce</a:t>
            </a:r>
            <a:r>
              <a:rPr lang="en-US" sz="3200" spc="-55">
                <a:latin typeface="Calibri"/>
                <a:cs typeface="Calibri"/>
              </a:rPr>
              <a:t> </a:t>
            </a:r>
            <a:r>
              <a:rPr lang="en-US" sz="3200">
                <a:latin typeface="Calibri"/>
                <a:cs typeface="Calibri"/>
              </a:rPr>
              <a:t>marine</a:t>
            </a:r>
            <a:r>
              <a:rPr lang="en-US" sz="3200" spc="-70">
                <a:latin typeface="Calibri"/>
                <a:cs typeface="Calibri"/>
              </a:rPr>
              <a:t> </a:t>
            </a:r>
            <a:r>
              <a:rPr lang="en-US" sz="3200" spc="-10">
                <a:latin typeface="Calibri"/>
                <a:cs typeface="Calibri"/>
              </a:rPr>
              <a:t>pollution</a:t>
            </a:r>
            <a:endParaRPr lang="en-US" sz="3200">
              <a:latin typeface="Calibri"/>
              <a:cs typeface="Calibri"/>
            </a:endParaRPr>
          </a:p>
          <a:p>
            <a:r>
              <a:rPr lang="en-US">
                <a:solidFill>
                  <a:srgbClr val="002060"/>
                </a:solidFill>
              </a:rPr>
              <a:t>
</a:t>
            </a:r>
          </a:p>
        </p:txBody>
      </p:sp>
      <p:pic>
        <p:nvPicPr>
          <p:cNvPr id="1026" name="Picture 2">
            <a:extLst>
              <a:ext uri="{FF2B5EF4-FFF2-40B4-BE49-F238E27FC236}">
                <a16:creationId xmlns:a16="http://schemas.microsoft.com/office/drawing/2014/main" id="{7F537A9B-A847-4501-8CA9-5699982A3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3142" y="3573"/>
            <a:ext cx="8680958" cy="664377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o 1">
            <a:extLst>
              <a:ext uri="{FF2B5EF4-FFF2-40B4-BE49-F238E27FC236}">
                <a16:creationId xmlns:a16="http://schemas.microsoft.com/office/drawing/2014/main" id="{C2192B5A-BEB5-431A-B847-1760290FDD4F}"/>
              </a:ext>
            </a:extLst>
          </p:cNvPr>
          <p:cNvGrpSpPr/>
          <p:nvPr/>
        </p:nvGrpSpPr>
        <p:grpSpPr>
          <a:xfrm>
            <a:off x="14547850" y="9115115"/>
            <a:ext cx="5097570" cy="1341566"/>
            <a:chOff x="7908164" y="5590944"/>
            <a:chExt cx="2826475" cy="711087"/>
          </a:xfrm>
        </p:grpSpPr>
        <p:pic>
          <p:nvPicPr>
            <p:cNvPr id="15" name="Picture 2" descr="Image result for institute of marine affairs">
              <a:extLst>
                <a:ext uri="{FF2B5EF4-FFF2-40B4-BE49-F238E27FC236}">
                  <a16:creationId xmlns:a16="http://schemas.microsoft.com/office/drawing/2014/main" id="{15145941-3074-4CAD-866D-40F8BEEFEA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50307" y="5590944"/>
              <a:ext cx="484332" cy="7110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CImab caribbean">
              <a:extLst>
                <a:ext uri="{FF2B5EF4-FFF2-40B4-BE49-F238E27FC236}">
                  <a16:creationId xmlns:a16="http://schemas.microsoft.com/office/drawing/2014/main" id="{E6A4DA86-0C88-4170-B7F1-AA781E0A7E2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08164" y="5724196"/>
              <a:ext cx="2090125" cy="4445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object 5">
            <a:extLst>
              <a:ext uri="{FF2B5EF4-FFF2-40B4-BE49-F238E27FC236}">
                <a16:creationId xmlns:a16="http://schemas.microsoft.com/office/drawing/2014/main" id="{107F9C45-E65D-088C-50D2-D9AC594BA5D4}"/>
              </a:ext>
            </a:extLst>
          </p:cNvPr>
          <p:cNvGrpSpPr/>
          <p:nvPr/>
        </p:nvGrpSpPr>
        <p:grpSpPr>
          <a:xfrm>
            <a:off x="15462250" y="6877050"/>
            <a:ext cx="3581400" cy="2013422"/>
            <a:chOff x="653796" y="4986528"/>
            <a:chExt cx="3199130" cy="1732914"/>
          </a:xfrm>
        </p:grpSpPr>
        <p:pic>
          <p:nvPicPr>
            <p:cNvPr id="3" name="object 6">
              <a:extLst>
                <a:ext uri="{FF2B5EF4-FFF2-40B4-BE49-F238E27FC236}">
                  <a16:creationId xmlns:a16="http://schemas.microsoft.com/office/drawing/2014/main" id="{3A569682-0DF9-A407-7434-682F19111674}"/>
                </a:ext>
              </a:extLst>
            </p:cNvPr>
            <p:cNvPicPr/>
            <p:nvPr/>
          </p:nvPicPr>
          <p:blipFill>
            <a:blip r:embed="rId5" cstate="print"/>
            <a:stretch>
              <a:fillRect/>
            </a:stretch>
          </p:blipFill>
          <p:spPr>
            <a:xfrm>
              <a:off x="2429256" y="5151120"/>
              <a:ext cx="1423415" cy="1402079"/>
            </a:xfrm>
            <a:prstGeom prst="rect">
              <a:avLst/>
            </a:prstGeom>
          </p:spPr>
        </p:pic>
        <p:pic>
          <p:nvPicPr>
            <p:cNvPr id="4" name="object 7">
              <a:extLst>
                <a:ext uri="{FF2B5EF4-FFF2-40B4-BE49-F238E27FC236}">
                  <a16:creationId xmlns:a16="http://schemas.microsoft.com/office/drawing/2014/main" id="{029D5787-AD38-6285-ACF0-83A5C0133FB0}"/>
                </a:ext>
              </a:extLst>
            </p:cNvPr>
            <p:cNvPicPr/>
            <p:nvPr/>
          </p:nvPicPr>
          <p:blipFill>
            <a:blip r:embed="rId6" cstate="print"/>
            <a:stretch>
              <a:fillRect/>
            </a:stretch>
          </p:blipFill>
          <p:spPr>
            <a:xfrm>
              <a:off x="653796" y="4986528"/>
              <a:ext cx="1731263" cy="1732787"/>
            </a:xfrm>
            <a:prstGeom prst="rect">
              <a:avLst/>
            </a:prstGeom>
          </p:spPr>
        </p:pic>
      </p:grpSp>
    </p:spTree>
    <p:extLst>
      <p:ext uri="{BB962C8B-B14F-4D97-AF65-F5344CB8AC3E}">
        <p14:creationId xmlns:p14="http://schemas.microsoft.com/office/powerpoint/2010/main" val="1478395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874183" y="7562850"/>
            <a:ext cx="18958287" cy="3352800"/>
          </a:xfrm>
        </p:spPr>
        <p:txBody>
          <a:bodyPr>
            <a:noAutofit/>
          </a:bodyPr>
          <a:lstStyle/>
          <a:p>
            <a:pPr algn="l"/>
            <a:br>
              <a:rPr lang="en-US" sz="8000" spc="5">
                <a:solidFill>
                  <a:srgbClr val="002060"/>
                </a:solidFill>
                <a:latin typeface="Arial"/>
                <a:cs typeface="Arial"/>
              </a:rPr>
            </a:br>
            <a:br>
              <a:rPr lang="en-US"/>
            </a:br>
            <a:br>
              <a:rPr lang="en-US" sz="3600" b="0" i="0" u="none" strike="noStrike" baseline="0">
                <a:solidFill>
                  <a:srgbClr val="000000"/>
                </a:solidFill>
              </a:rPr>
            </a:br>
            <a:endParaRPr lang="en-US" sz="3600"/>
          </a:p>
        </p:txBody>
      </p:sp>
      <p:pic>
        <p:nvPicPr>
          <p:cNvPr id="4104" name="Picture 8" descr="The ocean is swimming in plastic and it&amp;#39;s getting worse – we need connected  global policies now">
            <a:extLst>
              <a:ext uri="{FF2B5EF4-FFF2-40B4-BE49-F238E27FC236}">
                <a16:creationId xmlns:a16="http://schemas.microsoft.com/office/drawing/2014/main" id="{069FB3F9-9588-46FD-89B1-FA7B0CB0932C}"/>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3750" b="33750"/>
          <a:stretch>
            <a:fillRect/>
          </a:stretch>
        </p:blipFill>
        <p:spPr bwMode="auto">
          <a:xfrm>
            <a:off x="1" y="0"/>
            <a:ext cx="20104100" cy="75628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03E45D-B772-36EE-8CC7-7A5604E8F478}"/>
              </a:ext>
            </a:extLst>
          </p:cNvPr>
          <p:cNvSpPr txBox="1"/>
          <p:nvPr/>
        </p:nvSpPr>
        <p:spPr>
          <a:xfrm>
            <a:off x="1077643" y="8125361"/>
            <a:ext cx="18120524" cy="1323439"/>
          </a:xfrm>
          <a:prstGeom prst="rect">
            <a:avLst/>
          </a:prstGeom>
          <a:noFill/>
        </p:spPr>
        <p:txBody>
          <a:bodyPr wrap="square">
            <a:spAutoFit/>
          </a:bodyPr>
          <a:lstStyle/>
          <a:p>
            <a:r>
              <a:rPr lang="en-US" sz="8000" b="1">
                <a:solidFill>
                  <a:srgbClr val="002060"/>
                </a:solidFill>
                <a:latin typeface="Arial"/>
                <a:cs typeface="Arial"/>
              </a:rPr>
              <a:t>E. KNOWLEDGE MANAGEMENT</a:t>
            </a:r>
            <a:endParaRPr lang="en-US" sz="8000" b="1"/>
          </a:p>
        </p:txBody>
      </p:sp>
      <p:pic>
        <p:nvPicPr>
          <p:cNvPr id="2" name="object 27">
            <a:extLst>
              <a:ext uri="{FF2B5EF4-FFF2-40B4-BE49-F238E27FC236}">
                <a16:creationId xmlns:a16="http://schemas.microsoft.com/office/drawing/2014/main" id="{C93931FC-8217-8B34-DBAF-C131DCC91A0B}"/>
              </a:ext>
            </a:extLst>
          </p:cNvPr>
          <p:cNvPicPr/>
          <p:nvPr/>
        </p:nvPicPr>
        <p:blipFill>
          <a:blip r:embed="rId3" cstate="print"/>
          <a:stretch>
            <a:fillRect/>
          </a:stretch>
        </p:blipFill>
        <p:spPr>
          <a:xfrm>
            <a:off x="5908717" y="10198110"/>
            <a:ext cx="2041887" cy="914400"/>
          </a:xfrm>
          <a:prstGeom prst="rect">
            <a:avLst/>
          </a:prstGeom>
        </p:spPr>
      </p:pic>
      <p:pic>
        <p:nvPicPr>
          <p:cNvPr id="3" name="object 30">
            <a:extLst>
              <a:ext uri="{FF2B5EF4-FFF2-40B4-BE49-F238E27FC236}">
                <a16:creationId xmlns:a16="http://schemas.microsoft.com/office/drawing/2014/main" id="{2AB47929-F98C-1543-A580-9A54C4195908}"/>
              </a:ext>
            </a:extLst>
          </p:cNvPr>
          <p:cNvPicPr/>
          <p:nvPr/>
        </p:nvPicPr>
        <p:blipFill>
          <a:blip r:embed="rId4" cstate="print"/>
          <a:stretch>
            <a:fillRect/>
          </a:stretch>
        </p:blipFill>
        <p:spPr>
          <a:xfrm>
            <a:off x="8599805" y="10354213"/>
            <a:ext cx="1534577" cy="712606"/>
          </a:xfrm>
          <a:prstGeom prst="rect">
            <a:avLst/>
          </a:prstGeom>
        </p:spPr>
      </p:pic>
      <p:pic>
        <p:nvPicPr>
          <p:cNvPr id="4" name="object 28">
            <a:extLst>
              <a:ext uri="{FF2B5EF4-FFF2-40B4-BE49-F238E27FC236}">
                <a16:creationId xmlns:a16="http://schemas.microsoft.com/office/drawing/2014/main" id="{4DDF5246-339C-C6DD-F70D-ED9AE3AAFD60}"/>
              </a:ext>
            </a:extLst>
          </p:cNvPr>
          <p:cNvPicPr/>
          <p:nvPr/>
        </p:nvPicPr>
        <p:blipFill>
          <a:blip r:embed="rId5" cstate="print"/>
          <a:stretch>
            <a:fillRect/>
          </a:stretch>
        </p:blipFill>
        <p:spPr>
          <a:xfrm>
            <a:off x="13166271" y="10507425"/>
            <a:ext cx="2133600" cy="586301"/>
          </a:xfrm>
          <a:prstGeom prst="rect">
            <a:avLst/>
          </a:prstGeom>
        </p:spPr>
      </p:pic>
      <p:pic>
        <p:nvPicPr>
          <p:cNvPr id="5" name="Picture 3">
            <a:extLst>
              <a:ext uri="{FF2B5EF4-FFF2-40B4-BE49-F238E27FC236}">
                <a16:creationId xmlns:a16="http://schemas.microsoft.com/office/drawing/2014/main" id="{6F8A513A-4FD7-6123-285F-737E296EB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842" y="10164036"/>
            <a:ext cx="787131" cy="923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 preview">
            <a:extLst>
              <a:ext uri="{FF2B5EF4-FFF2-40B4-BE49-F238E27FC236}">
                <a16:creationId xmlns:a16="http://schemas.microsoft.com/office/drawing/2014/main" id="{A9E099D6-8E33-0EB2-E8E5-9F3D26DF1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71234" y="10064389"/>
            <a:ext cx="2041887" cy="110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5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Text&#10;&#10;Description automatically generated with medium confidence">
            <a:extLst>
              <a:ext uri="{FF2B5EF4-FFF2-40B4-BE49-F238E27FC236}">
                <a16:creationId xmlns:a16="http://schemas.microsoft.com/office/drawing/2014/main" id="{1F791D58-6183-45D8-82D3-EBE773473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6691" y="5657850"/>
            <a:ext cx="3393164" cy="4391153"/>
          </a:xfrm>
          <a:prstGeom prst="rect">
            <a:avLst/>
          </a:prstGeom>
        </p:spPr>
      </p:pic>
      <p:sp>
        <p:nvSpPr>
          <p:cNvPr id="3" name="TextBox 2">
            <a:extLst>
              <a:ext uri="{FF2B5EF4-FFF2-40B4-BE49-F238E27FC236}">
                <a16:creationId xmlns:a16="http://schemas.microsoft.com/office/drawing/2014/main" id="{604CB25E-476C-4D28-9540-B8EA11B7B29B}"/>
              </a:ext>
            </a:extLst>
          </p:cNvPr>
          <p:cNvSpPr txBox="1"/>
          <p:nvPr/>
        </p:nvSpPr>
        <p:spPr>
          <a:xfrm>
            <a:off x="4874039" y="600645"/>
            <a:ext cx="7523362" cy="1919243"/>
          </a:xfrm>
          <a:prstGeom prst="rect">
            <a:avLst/>
          </a:prstGeom>
          <a:noFill/>
        </p:spPr>
        <p:txBody>
          <a:bodyPr wrap="square" rtlCol="0">
            <a:spAutoFit/>
          </a:bodyPr>
          <a:lstStyle/>
          <a:p>
            <a:pPr defTabSz="753923">
              <a:defRPr/>
            </a:pPr>
            <a:r>
              <a:rPr lang="en-US" sz="2968" b="1">
                <a:solidFill>
                  <a:prstClr val="black"/>
                </a:solidFill>
                <a:latin typeface="Calibri Light" panose="020F0302020204030204"/>
              </a:rPr>
              <a:t>State of Convention Area Report on Marine Pollution (SOCAR), Regional Nutrients Pollution Reduction Strategy - Synergies with the State of Habitat Reports &amp; RSAP</a:t>
            </a:r>
            <a:endParaRPr lang="en-LC" sz="2968" b="1">
              <a:solidFill>
                <a:prstClr val="black"/>
              </a:solidFill>
              <a:latin typeface="Calibri Light" panose="020F0302020204030204"/>
            </a:endParaRPr>
          </a:p>
        </p:txBody>
      </p:sp>
      <p:pic>
        <p:nvPicPr>
          <p:cNvPr id="7" name="Picture 6" descr="Text&#10;&#10;Description automatically generated">
            <a:extLst>
              <a:ext uri="{FF2B5EF4-FFF2-40B4-BE49-F238E27FC236}">
                <a16:creationId xmlns:a16="http://schemas.microsoft.com/office/drawing/2014/main" id="{53613629-F412-4D09-906E-4912BA9D3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615" y="6103558"/>
            <a:ext cx="3033026" cy="3986104"/>
          </a:xfrm>
          <a:prstGeom prst="rect">
            <a:avLst/>
          </a:prstGeom>
        </p:spPr>
      </p:pic>
      <p:pic>
        <p:nvPicPr>
          <p:cNvPr id="9" name="Picture 8" descr="Text&#10;&#10;Description automatically generated">
            <a:extLst>
              <a:ext uri="{FF2B5EF4-FFF2-40B4-BE49-F238E27FC236}">
                <a16:creationId xmlns:a16="http://schemas.microsoft.com/office/drawing/2014/main" id="{8437F344-AAE9-4AC2-A3BA-4C9950515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5274" y="6920975"/>
            <a:ext cx="3298637" cy="4217244"/>
          </a:xfrm>
          <a:prstGeom prst="rect">
            <a:avLst/>
          </a:prstGeom>
        </p:spPr>
      </p:pic>
      <p:pic>
        <p:nvPicPr>
          <p:cNvPr id="11" name="Picture 10" descr="Text&#10;&#10;Description automatically generated">
            <a:extLst>
              <a:ext uri="{FF2B5EF4-FFF2-40B4-BE49-F238E27FC236}">
                <a16:creationId xmlns:a16="http://schemas.microsoft.com/office/drawing/2014/main" id="{F26AC2AA-F6CD-4E39-B365-B5F826381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29" y="6780388"/>
            <a:ext cx="3298637" cy="4357832"/>
          </a:xfrm>
          <a:prstGeom prst="rect">
            <a:avLst/>
          </a:prstGeom>
        </p:spPr>
      </p:pic>
      <p:pic>
        <p:nvPicPr>
          <p:cNvPr id="17" name="Picture 16" descr="Text&#10;&#10;Description automatically generated">
            <a:extLst>
              <a:ext uri="{FF2B5EF4-FFF2-40B4-BE49-F238E27FC236}">
                <a16:creationId xmlns:a16="http://schemas.microsoft.com/office/drawing/2014/main" id="{47AEC047-5F6B-481B-BEAC-751C280FDE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3330" y="6554938"/>
            <a:ext cx="3432991" cy="4442693"/>
          </a:xfrm>
          <a:prstGeom prst="rect">
            <a:avLst/>
          </a:prstGeom>
        </p:spPr>
      </p:pic>
      <p:pic>
        <p:nvPicPr>
          <p:cNvPr id="19" name="Picture 18" descr="Graphical user interface&#10;&#10;Description automatically generated with low confidence">
            <a:extLst>
              <a:ext uri="{FF2B5EF4-FFF2-40B4-BE49-F238E27FC236}">
                <a16:creationId xmlns:a16="http://schemas.microsoft.com/office/drawing/2014/main" id="{6B95042E-D81B-4801-B9A5-507207984C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027" y="1155343"/>
            <a:ext cx="3134800" cy="4056800"/>
          </a:xfrm>
          <a:prstGeom prst="rect">
            <a:avLst/>
          </a:prstGeom>
        </p:spPr>
      </p:pic>
      <p:pic>
        <p:nvPicPr>
          <p:cNvPr id="21" name="Picture 20" descr="Graphical user interface&#10;&#10;Description automatically generated">
            <a:extLst>
              <a:ext uri="{FF2B5EF4-FFF2-40B4-BE49-F238E27FC236}">
                <a16:creationId xmlns:a16="http://schemas.microsoft.com/office/drawing/2014/main" id="{7F3B6C33-7ACF-42F4-A825-2E40B1D902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62195" y="1134868"/>
            <a:ext cx="3321078" cy="4297293"/>
          </a:xfrm>
          <a:prstGeom prst="rect">
            <a:avLst/>
          </a:prstGeom>
        </p:spPr>
      </p:pic>
      <p:pic>
        <p:nvPicPr>
          <p:cNvPr id="23" name="Picture 22" descr="Graphical user interface&#10;&#10;Description automatically generated">
            <a:extLst>
              <a:ext uri="{FF2B5EF4-FFF2-40B4-BE49-F238E27FC236}">
                <a16:creationId xmlns:a16="http://schemas.microsoft.com/office/drawing/2014/main" id="{7FF804C2-441F-4DB2-A695-98A717D422D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75951" y="1365818"/>
            <a:ext cx="3200404" cy="414170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63C0A98E-BBB2-421A-B8D5-76AE6157F9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93812" y="6554937"/>
            <a:ext cx="3432991" cy="4442694"/>
          </a:xfrm>
          <a:prstGeom prst="rect">
            <a:avLst/>
          </a:prstGeom>
        </p:spPr>
      </p:pic>
      <p:pic>
        <p:nvPicPr>
          <p:cNvPr id="27" name="Picture 26" descr="Text&#10;&#10;Description automatically generated with low confidence">
            <a:extLst>
              <a:ext uri="{FF2B5EF4-FFF2-40B4-BE49-F238E27FC236}">
                <a16:creationId xmlns:a16="http://schemas.microsoft.com/office/drawing/2014/main" id="{959C3530-5553-40E5-AB96-29E31AE062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03186" y="6554937"/>
            <a:ext cx="3432991" cy="4442694"/>
          </a:xfrm>
          <a:prstGeom prst="rect">
            <a:avLst/>
          </a:prstGeom>
        </p:spPr>
      </p:pic>
      <p:sp>
        <p:nvSpPr>
          <p:cNvPr id="30" name="TextBox 29">
            <a:extLst>
              <a:ext uri="{FF2B5EF4-FFF2-40B4-BE49-F238E27FC236}">
                <a16:creationId xmlns:a16="http://schemas.microsoft.com/office/drawing/2014/main" id="{78C3AAAF-32A0-4CFC-BDCA-EB7118C3918C}"/>
              </a:ext>
            </a:extLst>
          </p:cNvPr>
          <p:cNvSpPr txBox="1"/>
          <p:nvPr/>
        </p:nvSpPr>
        <p:spPr>
          <a:xfrm>
            <a:off x="4884254" y="2582273"/>
            <a:ext cx="7072796" cy="2375971"/>
          </a:xfrm>
          <a:prstGeom prst="rect">
            <a:avLst/>
          </a:prstGeom>
          <a:noFill/>
        </p:spPr>
        <p:txBody>
          <a:bodyPr wrap="square" rtlCol="0">
            <a:spAutoFit/>
          </a:bodyPr>
          <a:lstStyle/>
          <a:p>
            <a:pPr defTabSz="753923">
              <a:defRPr/>
            </a:pPr>
            <a:r>
              <a:rPr lang="en-US" sz="2968" b="1">
                <a:solidFill>
                  <a:prstClr val="black"/>
                </a:solidFill>
                <a:latin typeface="Calibri Light" panose="020F0302020204030204"/>
              </a:rPr>
              <a:t>Summaries developed by CANARI in English, Spanish &amp; French</a:t>
            </a:r>
          </a:p>
          <a:p>
            <a:pPr defTabSz="753923">
              <a:defRPr/>
            </a:pPr>
            <a:endParaRPr lang="en-US" sz="2968" b="1">
              <a:solidFill>
                <a:prstClr val="black"/>
              </a:solidFill>
              <a:latin typeface="Calibri Light" panose="020F0302020204030204"/>
            </a:endParaRPr>
          </a:p>
          <a:p>
            <a:pPr defTabSz="753923">
              <a:defRPr/>
            </a:pPr>
            <a:r>
              <a:rPr lang="en-US" sz="2968" b="1">
                <a:solidFill>
                  <a:prstClr val="black"/>
                </a:solidFill>
                <a:latin typeface="Calibri Light" panose="020F0302020204030204"/>
              </a:rPr>
              <a:t>To download, visit: </a:t>
            </a:r>
            <a:r>
              <a:rPr lang="en-US" sz="2968" b="1">
                <a:solidFill>
                  <a:srgbClr val="4472C4">
                    <a:lumMod val="75000"/>
                  </a:srgbClr>
                </a:solidFill>
                <a:latin typeface="Calibri Light" panose="020F0302020204030204"/>
              </a:rPr>
              <a:t>https://www.unep.org/cep/</a:t>
            </a:r>
            <a:endParaRPr lang="en-LC" sz="2968" b="1">
              <a:solidFill>
                <a:srgbClr val="4472C4">
                  <a:lumMod val="75000"/>
                </a:srgbClr>
              </a:solidFill>
              <a:latin typeface="Calibri Light" panose="020F0302020204030204"/>
            </a:endParaRPr>
          </a:p>
        </p:txBody>
      </p:sp>
    </p:spTree>
    <p:extLst>
      <p:ext uri="{BB962C8B-B14F-4D97-AF65-F5344CB8AC3E}">
        <p14:creationId xmlns:p14="http://schemas.microsoft.com/office/powerpoint/2010/main" val="309566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528393" y="739928"/>
            <a:ext cx="153035" cy="327660"/>
          </a:xfrm>
          <a:prstGeom prst="rect">
            <a:avLst/>
          </a:prstGeom>
        </p:spPr>
        <p:txBody>
          <a:bodyPr vert="horz" wrap="square" lIns="0" tIns="16510" rIns="0" bIns="0" rtlCol="0">
            <a:spAutoFit/>
          </a:bodyPr>
          <a:lstStyle/>
          <a:p>
            <a:pPr marL="12700">
              <a:lnSpc>
                <a:spcPct val="100000"/>
              </a:lnSpc>
              <a:spcBef>
                <a:spcPts val="130"/>
              </a:spcBef>
            </a:pPr>
            <a:r>
              <a:rPr sz="1950" spc="10" dirty="0">
                <a:solidFill>
                  <a:srgbClr val="FFFFFF"/>
                </a:solidFill>
                <a:latin typeface="Calibri"/>
                <a:cs typeface="Calibri"/>
              </a:rPr>
              <a:t>2</a:t>
            </a:r>
            <a:endParaRPr sz="1950">
              <a:latin typeface="Calibri"/>
              <a:cs typeface="Calibri"/>
            </a:endParaRPr>
          </a:p>
        </p:txBody>
      </p:sp>
      <p:grpSp>
        <p:nvGrpSpPr>
          <p:cNvPr id="4" name="object 4"/>
          <p:cNvGrpSpPr/>
          <p:nvPr/>
        </p:nvGrpSpPr>
        <p:grpSpPr>
          <a:xfrm>
            <a:off x="956676" y="1866216"/>
            <a:ext cx="18703519" cy="8175094"/>
            <a:chOff x="1098107" y="2244053"/>
            <a:chExt cx="18703519" cy="7658715"/>
          </a:xfrm>
        </p:grpSpPr>
        <p:sp>
          <p:nvSpPr>
            <p:cNvPr id="5" name="object 5"/>
            <p:cNvSpPr/>
            <p:nvPr/>
          </p:nvSpPr>
          <p:spPr>
            <a:xfrm>
              <a:off x="9984565" y="3904688"/>
              <a:ext cx="45719" cy="1570182"/>
            </a:xfrm>
            <a:custGeom>
              <a:avLst/>
              <a:gdLst/>
              <a:ahLst/>
              <a:cxnLst/>
              <a:rect l="l" t="t" r="r" b="b"/>
              <a:pathLst>
                <a:path w="3809" h="2348229">
                  <a:moveTo>
                    <a:pt x="3414" y="0"/>
                  </a:moveTo>
                  <a:lnTo>
                    <a:pt x="0" y="2347740"/>
                  </a:lnTo>
                </a:path>
              </a:pathLst>
            </a:custGeom>
            <a:ln w="31420">
              <a:solidFill>
                <a:srgbClr val="7E7E7E"/>
              </a:solidFill>
            </a:ln>
          </p:spPr>
          <p:txBody>
            <a:bodyPr wrap="square" lIns="0" tIns="0" rIns="0" bIns="0" rtlCol="0"/>
            <a:lstStyle/>
            <a:p>
              <a:endParaRPr/>
            </a:p>
          </p:txBody>
        </p:sp>
        <p:sp>
          <p:nvSpPr>
            <p:cNvPr id="6" name="object 6"/>
            <p:cNvSpPr/>
            <p:nvPr/>
          </p:nvSpPr>
          <p:spPr>
            <a:xfrm>
              <a:off x="5421294" y="4448516"/>
              <a:ext cx="2371725" cy="1007110"/>
            </a:xfrm>
            <a:custGeom>
              <a:avLst/>
              <a:gdLst/>
              <a:ahLst/>
              <a:cxnLst/>
              <a:rect l="l" t="t" r="r" b="b"/>
              <a:pathLst>
                <a:path w="2371725" h="1007110">
                  <a:moveTo>
                    <a:pt x="2371620" y="1006713"/>
                  </a:moveTo>
                  <a:lnTo>
                    <a:pt x="1266665" y="164360"/>
                  </a:lnTo>
                  <a:lnTo>
                    <a:pt x="1232322" y="140768"/>
                  </a:lnTo>
                  <a:lnTo>
                    <a:pt x="1195666" y="116589"/>
                  </a:lnTo>
                  <a:lnTo>
                    <a:pt x="1156235" y="92646"/>
                  </a:lnTo>
                  <a:lnTo>
                    <a:pt x="1113566" y="69761"/>
                  </a:lnTo>
                  <a:lnTo>
                    <a:pt x="1067196" y="48756"/>
                  </a:lnTo>
                  <a:lnTo>
                    <a:pt x="1016663" y="30455"/>
                  </a:lnTo>
                  <a:lnTo>
                    <a:pt x="961505" y="15680"/>
                  </a:lnTo>
                  <a:lnTo>
                    <a:pt x="901258" y="5254"/>
                  </a:lnTo>
                  <a:lnTo>
                    <a:pt x="835460" y="0"/>
                  </a:lnTo>
                  <a:lnTo>
                    <a:pt x="0" y="0"/>
                  </a:lnTo>
                </a:path>
              </a:pathLst>
            </a:custGeom>
            <a:ln w="31420">
              <a:solidFill>
                <a:srgbClr val="7E7E7E"/>
              </a:solidFill>
            </a:ln>
          </p:spPr>
          <p:txBody>
            <a:bodyPr wrap="square" lIns="0" tIns="0" rIns="0" bIns="0" rtlCol="0"/>
            <a:lstStyle/>
            <a:p>
              <a:endParaRPr/>
            </a:p>
          </p:txBody>
        </p:sp>
        <p:sp>
          <p:nvSpPr>
            <p:cNvPr id="8" name="object 8"/>
            <p:cNvSpPr/>
            <p:nvPr/>
          </p:nvSpPr>
          <p:spPr>
            <a:xfrm>
              <a:off x="1098107" y="3246636"/>
              <a:ext cx="4386730" cy="2204824"/>
            </a:xfrm>
            <a:custGeom>
              <a:avLst/>
              <a:gdLst/>
              <a:ahLst/>
              <a:cxnLst/>
              <a:rect l="l" t="t" r="r" b="b"/>
              <a:pathLst>
                <a:path w="5390515" h="744220">
                  <a:moveTo>
                    <a:pt x="5018484" y="0"/>
                  </a:moveTo>
                  <a:lnTo>
                    <a:pt x="372018" y="0"/>
                  </a:lnTo>
                  <a:lnTo>
                    <a:pt x="325353" y="2898"/>
                  </a:lnTo>
                  <a:lnTo>
                    <a:pt x="280418" y="11361"/>
                  </a:lnTo>
                  <a:lnTo>
                    <a:pt x="237561" y="25041"/>
                  </a:lnTo>
                  <a:lnTo>
                    <a:pt x="197131" y="43588"/>
                  </a:lnTo>
                  <a:lnTo>
                    <a:pt x="159477" y="66653"/>
                  </a:lnTo>
                  <a:lnTo>
                    <a:pt x="124946" y="93889"/>
                  </a:lnTo>
                  <a:lnTo>
                    <a:pt x="93889" y="124946"/>
                  </a:lnTo>
                  <a:lnTo>
                    <a:pt x="66653" y="159477"/>
                  </a:lnTo>
                  <a:lnTo>
                    <a:pt x="43588" y="197131"/>
                  </a:lnTo>
                  <a:lnTo>
                    <a:pt x="25041" y="237561"/>
                  </a:lnTo>
                  <a:lnTo>
                    <a:pt x="11361" y="280418"/>
                  </a:lnTo>
                  <a:lnTo>
                    <a:pt x="2898" y="325353"/>
                  </a:lnTo>
                  <a:lnTo>
                    <a:pt x="0" y="372018"/>
                  </a:lnTo>
                  <a:lnTo>
                    <a:pt x="2898" y="418683"/>
                  </a:lnTo>
                  <a:lnTo>
                    <a:pt x="11361" y="463619"/>
                  </a:lnTo>
                  <a:lnTo>
                    <a:pt x="25041" y="506476"/>
                  </a:lnTo>
                  <a:lnTo>
                    <a:pt x="43588" y="546906"/>
                  </a:lnTo>
                  <a:lnTo>
                    <a:pt x="66653" y="584560"/>
                  </a:lnTo>
                  <a:lnTo>
                    <a:pt x="93889" y="619090"/>
                  </a:lnTo>
                  <a:lnTo>
                    <a:pt x="124946" y="650148"/>
                  </a:lnTo>
                  <a:lnTo>
                    <a:pt x="159477" y="677383"/>
                  </a:lnTo>
                  <a:lnTo>
                    <a:pt x="197131" y="700449"/>
                  </a:lnTo>
                  <a:lnTo>
                    <a:pt x="237561" y="718996"/>
                  </a:lnTo>
                  <a:lnTo>
                    <a:pt x="280418" y="732675"/>
                  </a:lnTo>
                  <a:lnTo>
                    <a:pt x="325353" y="741139"/>
                  </a:lnTo>
                  <a:lnTo>
                    <a:pt x="372018" y="744037"/>
                  </a:lnTo>
                  <a:lnTo>
                    <a:pt x="5018484" y="744037"/>
                  </a:lnTo>
                  <a:lnTo>
                    <a:pt x="5065148" y="741139"/>
                  </a:lnTo>
                  <a:lnTo>
                    <a:pt x="5110084" y="732675"/>
                  </a:lnTo>
                  <a:lnTo>
                    <a:pt x="5152941" y="718996"/>
                  </a:lnTo>
                  <a:lnTo>
                    <a:pt x="5193371" y="700449"/>
                  </a:lnTo>
                  <a:lnTo>
                    <a:pt x="5231025" y="677383"/>
                  </a:lnTo>
                  <a:lnTo>
                    <a:pt x="5265555" y="650148"/>
                  </a:lnTo>
                  <a:lnTo>
                    <a:pt x="5296613" y="619090"/>
                  </a:lnTo>
                  <a:lnTo>
                    <a:pt x="5323849" y="584560"/>
                  </a:lnTo>
                  <a:lnTo>
                    <a:pt x="5346914" y="546906"/>
                  </a:lnTo>
                  <a:lnTo>
                    <a:pt x="5365461" y="506476"/>
                  </a:lnTo>
                  <a:lnTo>
                    <a:pt x="5379141" y="463619"/>
                  </a:lnTo>
                  <a:lnTo>
                    <a:pt x="5387604" y="418683"/>
                  </a:lnTo>
                  <a:lnTo>
                    <a:pt x="5390502" y="372018"/>
                  </a:lnTo>
                  <a:lnTo>
                    <a:pt x="5387604" y="325353"/>
                  </a:lnTo>
                  <a:lnTo>
                    <a:pt x="5379141" y="280418"/>
                  </a:lnTo>
                  <a:lnTo>
                    <a:pt x="5365461" y="237561"/>
                  </a:lnTo>
                  <a:lnTo>
                    <a:pt x="5346914" y="197131"/>
                  </a:lnTo>
                  <a:lnTo>
                    <a:pt x="5323849" y="159477"/>
                  </a:lnTo>
                  <a:lnTo>
                    <a:pt x="5296613" y="124946"/>
                  </a:lnTo>
                  <a:lnTo>
                    <a:pt x="5265555" y="93889"/>
                  </a:lnTo>
                  <a:lnTo>
                    <a:pt x="5231025" y="66653"/>
                  </a:lnTo>
                  <a:lnTo>
                    <a:pt x="5193371" y="43588"/>
                  </a:lnTo>
                  <a:lnTo>
                    <a:pt x="5152941" y="25041"/>
                  </a:lnTo>
                  <a:lnTo>
                    <a:pt x="5110084" y="11361"/>
                  </a:lnTo>
                  <a:lnTo>
                    <a:pt x="5065148" y="2898"/>
                  </a:lnTo>
                  <a:lnTo>
                    <a:pt x="5018484" y="0"/>
                  </a:lnTo>
                  <a:close/>
                </a:path>
              </a:pathLst>
            </a:custGeom>
            <a:solidFill>
              <a:srgbClr val="F6BA23"/>
            </a:solidFill>
          </p:spPr>
          <p:txBody>
            <a:bodyPr wrap="square" lIns="0" tIns="0" rIns="0" bIns="0" rtlCol="0"/>
            <a:lstStyle/>
            <a:p>
              <a:endParaRPr dirty="0"/>
            </a:p>
          </p:txBody>
        </p:sp>
        <p:sp>
          <p:nvSpPr>
            <p:cNvPr id="9" name="object 9"/>
            <p:cNvSpPr/>
            <p:nvPr/>
          </p:nvSpPr>
          <p:spPr>
            <a:xfrm>
              <a:off x="4987063" y="4313407"/>
              <a:ext cx="269240" cy="269240"/>
            </a:xfrm>
            <a:custGeom>
              <a:avLst/>
              <a:gdLst/>
              <a:ahLst/>
              <a:cxnLst/>
              <a:rect l="l" t="t" r="r" b="b"/>
              <a:pathLst>
                <a:path w="269239" h="269239">
                  <a:moveTo>
                    <a:pt x="134479" y="0"/>
                  </a:moveTo>
                  <a:lnTo>
                    <a:pt x="91975" y="6856"/>
                  </a:lnTo>
                  <a:lnTo>
                    <a:pt x="55059" y="25947"/>
                  </a:lnTo>
                  <a:lnTo>
                    <a:pt x="25947" y="55059"/>
                  </a:lnTo>
                  <a:lnTo>
                    <a:pt x="6856" y="91975"/>
                  </a:lnTo>
                  <a:lnTo>
                    <a:pt x="0" y="134479"/>
                  </a:lnTo>
                  <a:lnTo>
                    <a:pt x="6856" y="176984"/>
                  </a:lnTo>
                  <a:lnTo>
                    <a:pt x="25947" y="213900"/>
                  </a:lnTo>
                  <a:lnTo>
                    <a:pt x="55059" y="243011"/>
                  </a:lnTo>
                  <a:lnTo>
                    <a:pt x="91975" y="262103"/>
                  </a:lnTo>
                  <a:lnTo>
                    <a:pt x="134479" y="268959"/>
                  </a:lnTo>
                  <a:lnTo>
                    <a:pt x="176984" y="262103"/>
                  </a:lnTo>
                  <a:lnTo>
                    <a:pt x="213900" y="243011"/>
                  </a:lnTo>
                  <a:lnTo>
                    <a:pt x="243011" y="213900"/>
                  </a:lnTo>
                  <a:lnTo>
                    <a:pt x="262103" y="176984"/>
                  </a:lnTo>
                  <a:lnTo>
                    <a:pt x="268959" y="134479"/>
                  </a:lnTo>
                  <a:lnTo>
                    <a:pt x="262103" y="91975"/>
                  </a:lnTo>
                  <a:lnTo>
                    <a:pt x="243011" y="55059"/>
                  </a:lnTo>
                  <a:lnTo>
                    <a:pt x="213900" y="25947"/>
                  </a:lnTo>
                  <a:lnTo>
                    <a:pt x="176984" y="6856"/>
                  </a:lnTo>
                  <a:lnTo>
                    <a:pt x="134479" y="0"/>
                  </a:lnTo>
                  <a:close/>
                </a:path>
              </a:pathLst>
            </a:custGeom>
            <a:solidFill>
              <a:srgbClr val="FFFFFF"/>
            </a:solidFill>
          </p:spPr>
          <p:txBody>
            <a:bodyPr wrap="square" lIns="0" tIns="0" rIns="0" bIns="0" rtlCol="0"/>
            <a:lstStyle/>
            <a:p>
              <a:endParaRPr/>
            </a:p>
          </p:txBody>
        </p:sp>
        <p:pic>
          <p:nvPicPr>
            <p:cNvPr id="10" name="object 10"/>
            <p:cNvPicPr/>
            <p:nvPr/>
          </p:nvPicPr>
          <p:blipFill>
            <a:blip r:embed="rId2" cstate="print"/>
            <a:stretch>
              <a:fillRect/>
            </a:stretch>
          </p:blipFill>
          <p:spPr>
            <a:xfrm>
              <a:off x="5044877" y="4369964"/>
              <a:ext cx="155845" cy="155845"/>
            </a:xfrm>
            <a:prstGeom prst="rect">
              <a:avLst/>
            </a:prstGeom>
          </p:spPr>
        </p:pic>
        <p:sp>
          <p:nvSpPr>
            <p:cNvPr id="14" name="object 14"/>
            <p:cNvSpPr/>
            <p:nvPr/>
          </p:nvSpPr>
          <p:spPr>
            <a:xfrm>
              <a:off x="12704569" y="4448516"/>
              <a:ext cx="2371725" cy="1007110"/>
            </a:xfrm>
            <a:custGeom>
              <a:avLst/>
              <a:gdLst/>
              <a:ahLst/>
              <a:cxnLst/>
              <a:rect l="l" t="t" r="r" b="b"/>
              <a:pathLst>
                <a:path w="2371725" h="1007110">
                  <a:moveTo>
                    <a:pt x="0" y="1006713"/>
                  </a:moveTo>
                  <a:lnTo>
                    <a:pt x="1104954" y="164360"/>
                  </a:lnTo>
                  <a:lnTo>
                    <a:pt x="1139300" y="140768"/>
                  </a:lnTo>
                  <a:lnTo>
                    <a:pt x="1175957" y="116589"/>
                  </a:lnTo>
                  <a:lnTo>
                    <a:pt x="1215389" y="92646"/>
                  </a:lnTo>
                  <a:lnTo>
                    <a:pt x="1258058" y="69761"/>
                  </a:lnTo>
                  <a:lnTo>
                    <a:pt x="1304426" y="48756"/>
                  </a:lnTo>
                  <a:lnTo>
                    <a:pt x="1354958" y="30455"/>
                  </a:lnTo>
                  <a:lnTo>
                    <a:pt x="1410116" y="15680"/>
                  </a:lnTo>
                  <a:lnTo>
                    <a:pt x="1470362" y="5254"/>
                  </a:lnTo>
                  <a:lnTo>
                    <a:pt x="1536159" y="0"/>
                  </a:lnTo>
                  <a:lnTo>
                    <a:pt x="2371620" y="0"/>
                  </a:lnTo>
                </a:path>
              </a:pathLst>
            </a:custGeom>
            <a:ln w="31420">
              <a:solidFill>
                <a:srgbClr val="7E7E7E"/>
              </a:solidFill>
            </a:ln>
          </p:spPr>
          <p:txBody>
            <a:bodyPr wrap="square" lIns="0" tIns="0" rIns="0" bIns="0" rtlCol="0"/>
            <a:lstStyle/>
            <a:p>
              <a:endParaRPr/>
            </a:p>
          </p:txBody>
        </p:sp>
        <p:sp>
          <p:nvSpPr>
            <p:cNvPr id="16" name="object 16"/>
            <p:cNvSpPr/>
            <p:nvPr/>
          </p:nvSpPr>
          <p:spPr>
            <a:xfrm>
              <a:off x="15117439" y="3549086"/>
              <a:ext cx="4524243" cy="2110739"/>
            </a:xfrm>
            <a:custGeom>
              <a:avLst/>
              <a:gdLst/>
              <a:ahLst/>
              <a:cxnLst/>
              <a:rect l="l" t="t" r="r" b="b"/>
              <a:pathLst>
                <a:path w="3647440" h="744220">
                  <a:moveTo>
                    <a:pt x="3275273" y="0"/>
                  </a:moveTo>
                  <a:lnTo>
                    <a:pt x="372018" y="0"/>
                  </a:lnTo>
                  <a:lnTo>
                    <a:pt x="325353" y="2898"/>
                  </a:lnTo>
                  <a:lnTo>
                    <a:pt x="280418" y="11361"/>
                  </a:lnTo>
                  <a:lnTo>
                    <a:pt x="237561" y="25041"/>
                  </a:lnTo>
                  <a:lnTo>
                    <a:pt x="197131" y="43588"/>
                  </a:lnTo>
                  <a:lnTo>
                    <a:pt x="159477" y="66653"/>
                  </a:lnTo>
                  <a:lnTo>
                    <a:pt x="124946" y="93889"/>
                  </a:lnTo>
                  <a:lnTo>
                    <a:pt x="93889" y="124946"/>
                  </a:lnTo>
                  <a:lnTo>
                    <a:pt x="66653" y="159477"/>
                  </a:lnTo>
                  <a:lnTo>
                    <a:pt x="43588" y="197131"/>
                  </a:lnTo>
                  <a:lnTo>
                    <a:pt x="25041" y="237561"/>
                  </a:lnTo>
                  <a:lnTo>
                    <a:pt x="11361" y="280418"/>
                  </a:lnTo>
                  <a:lnTo>
                    <a:pt x="2898" y="325353"/>
                  </a:lnTo>
                  <a:lnTo>
                    <a:pt x="0" y="372018"/>
                  </a:lnTo>
                  <a:lnTo>
                    <a:pt x="2898" y="418683"/>
                  </a:lnTo>
                  <a:lnTo>
                    <a:pt x="11361" y="463619"/>
                  </a:lnTo>
                  <a:lnTo>
                    <a:pt x="25041" y="506476"/>
                  </a:lnTo>
                  <a:lnTo>
                    <a:pt x="43588" y="546906"/>
                  </a:lnTo>
                  <a:lnTo>
                    <a:pt x="66653" y="584560"/>
                  </a:lnTo>
                  <a:lnTo>
                    <a:pt x="93889" y="619090"/>
                  </a:lnTo>
                  <a:lnTo>
                    <a:pt x="124946" y="650148"/>
                  </a:lnTo>
                  <a:lnTo>
                    <a:pt x="159477" y="677383"/>
                  </a:lnTo>
                  <a:lnTo>
                    <a:pt x="197131" y="700449"/>
                  </a:lnTo>
                  <a:lnTo>
                    <a:pt x="237561" y="718996"/>
                  </a:lnTo>
                  <a:lnTo>
                    <a:pt x="280418" y="732675"/>
                  </a:lnTo>
                  <a:lnTo>
                    <a:pt x="325353" y="741139"/>
                  </a:lnTo>
                  <a:lnTo>
                    <a:pt x="372018" y="744037"/>
                  </a:lnTo>
                  <a:lnTo>
                    <a:pt x="3275273" y="744037"/>
                  </a:lnTo>
                  <a:lnTo>
                    <a:pt x="3321938" y="741139"/>
                  </a:lnTo>
                  <a:lnTo>
                    <a:pt x="3366874" y="732675"/>
                  </a:lnTo>
                  <a:lnTo>
                    <a:pt x="3409731" y="718996"/>
                  </a:lnTo>
                  <a:lnTo>
                    <a:pt x="3450161" y="700449"/>
                  </a:lnTo>
                  <a:lnTo>
                    <a:pt x="3487815" y="677383"/>
                  </a:lnTo>
                  <a:lnTo>
                    <a:pt x="3522345" y="650148"/>
                  </a:lnTo>
                  <a:lnTo>
                    <a:pt x="3553403" y="619090"/>
                  </a:lnTo>
                  <a:lnTo>
                    <a:pt x="3580638" y="584560"/>
                  </a:lnTo>
                  <a:lnTo>
                    <a:pt x="3603704" y="546906"/>
                  </a:lnTo>
                  <a:lnTo>
                    <a:pt x="3622251" y="506476"/>
                  </a:lnTo>
                  <a:lnTo>
                    <a:pt x="3635930" y="463619"/>
                  </a:lnTo>
                  <a:lnTo>
                    <a:pt x="3644394" y="418683"/>
                  </a:lnTo>
                  <a:lnTo>
                    <a:pt x="3647292" y="372018"/>
                  </a:lnTo>
                  <a:lnTo>
                    <a:pt x="3644394" y="325353"/>
                  </a:lnTo>
                  <a:lnTo>
                    <a:pt x="3635930" y="280418"/>
                  </a:lnTo>
                  <a:lnTo>
                    <a:pt x="3622251" y="237561"/>
                  </a:lnTo>
                  <a:lnTo>
                    <a:pt x="3603704" y="197131"/>
                  </a:lnTo>
                  <a:lnTo>
                    <a:pt x="3580638" y="159477"/>
                  </a:lnTo>
                  <a:lnTo>
                    <a:pt x="3553403" y="124946"/>
                  </a:lnTo>
                  <a:lnTo>
                    <a:pt x="3522345" y="93889"/>
                  </a:lnTo>
                  <a:lnTo>
                    <a:pt x="3487815" y="66653"/>
                  </a:lnTo>
                  <a:lnTo>
                    <a:pt x="3450161" y="43588"/>
                  </a:lnTo>
                  <a:lnTo>
                    <a:pt x="3409731" y="25041"/>
                  </a:lnTo>
                  <a:lnTo>
                    <a:pt x="3366874" y="11361"/>
                  </a:lnTo>
                  <a:lnTo>
                    <a:pt x="3321938" y="2898"/>
                  </a:lnTo>
                  <a:lnTo>
                    <a:pt x="3275273" y="0"/>
                  </a:lnTo>
                  <a:close/>
                </a:path>
              </a:pathLst>
            </a:custGeom>
            <a:solidFill>
              <a:srgbClr val="EA8531"/>
            </a:solidFill>
          </p:spPr>
          <p:txBody>
            <a:bodyPr wrap="square" lIns="0" tIns="0" rIns="0" bIns="0" rtlCol="0"/>
            <a:lstStyle/>
            <a:p>
              <a:endParaRPr/>
            </a:p>
          </p:txBody>
        </p:sp>
        <p:sp>
          <p:nvSpPr>
            <p:cNvPr id="17" name="object 17"/>
            <p:cNvSpPr/>
            <p:nvPr/>
          </p:nvSpPr>
          <p:spPr>
            <a:xfrm>
              <a:off x="15216324" y="4309637"/>
              <a:ext cx="269240" cy="269240"/>
            </a:xfrm>
            <a:custGeom>
              <a:avLst/>
              <a:gdLst/>
              <a:ahLst/>
              <a:cxnLst/>
              <a:rect l="l" t="t" r="r" b="b"/>
              <a:pathLst>
                <a:path w="269240" h="269239">
                  <a:moveTo>
                    <a:pt x="134479" y="0"/>
                  </a:moveTo>
                  <a:lnTo>
                    <a:pt x="91975" y="6856"/>
                  </a:lnTo>
                  <a:lnTo>
                    <a:pt x="55059" y="25947"/>
                  </a:lnTo>
                  <a:lnTo>
                    <a:pt x="25947" y="55059"/>
                  </a:lnTo>
                  <a:lnTo>
                    <a:pt x="6856" y="91975"/>
                  </a:lnTo>
                  <a:lnTo>
                    <a:pt x="0" y="134479"/>
                  </a:lnTo>
                  <a:lnTo>
                    <a:pt x="6856" y="176984"/>
                  </a:lnTo>
                  <a:lnTo>
                    <a:pt x="25947" y="213900"/>
                  </a:lnTo>
                  <a:lnTo>
                    <a:pt x="55059" y="243011"/>
                  </a:lnTo>
                  <a:lnTo>
                    <a:pt x="91975" y="262103"/>
                  </a:lnTo>
                  <a:lnTo>
                    <a:pt x="134479" y="268959"/>
                  </a:lnTo>
                  <a:lnTo>
                    <a:pt x="176984" y="262103"/>
                  </a:lnTo>
                  <a:lnTo>
                    <a:pt x="213900" y="243011"/>
                  </a:lnTo>
                  <a:lnTo>
                    <a:pt x="243011" y="213900"/>
                  </a:lnTo>
                  <a:lnTo>
                    <a:pt x="262103" y="176984"/>
                  </a:lnTo>
                  <a:lnTo>
                    <a:pt x="268959" y="134479"/>
                  </a:lnTo>
                  <a:lnTo>
                    <a:pt x="262103" y="91975"/>
                  </a:lnTo>
                  <a:lnTo>
                    <a:pt x="243011" y="55059"/>
                  </a:lnTo>
                  <a:lnTo>
                    <a:pt x="213900" y="25947"/>
                  </a:lnTo>
                  <a:lnTo>
                    <a:pt x="176984" y="6856"/>
                  </a:lnTo>
                  <a:lnTo>
                    <a:pt x="134479" y="0"/>
                  </a:lnTo>
                  <a:close/>
                </a:path>
              </a:pathLst>
            </a:custGeom>
            <a:solidFill>
              <a:srgbClr val="FFFFFF"/>
            </a:solidFill>
          </p:spPr>
          <p:txBody>
            <a:bodyPr wrap="square" lIns="0" tIns="0" rIns="0" bIns="0" rtlCol="0"/>
            <a:lstStyle/>
            <a:p>
              <a:endParaRPr/>
            </a:p>
          </p:txBody>
        </p:sp>
        <p:pic>
          <p:nvPicPr>
            <p:cNvPr id="18" name="object 18"/>
            <p:cNvPicPr/>
            <p:nvPr/>
          </p:nvPicPr>
          <p:blipFill>
            <a:blip r:embed="rId3" cstate="print"/>
            <a:stretch>
              <a:fillRect/>
            </a:stretch>
          </p:blipFill>
          <p:spPr>
            <a:xfrm>
              <a:off x="15274138" y="4366194"/>
              <a:ext cx="155845" cy="155845"/>
            </a:xfrm>
            <a:prstGeom prst="rect">
              <a:avLst/>
            </a:prstGeom>
          </p:spPr>
        </p:pic>
        <p:sp>
          <p:nvSpPr>
            <p:cNvPr id="22" name="object 22"/>
            <p:cNvSpPr/>
            <p:nvPr/>
          </p:nvSpPr>
          <p:spPr>
            <a:xfrm>
              <a:off x="7783416" y="2244053"/>
              <a:ext cx="4532316" cy="1865622"/>
            </a:xfrm>
            <a:custGeom>
              <a:avLst/>
              <a:gdLst/>
              <a:ahLst/>
              <a:cxnLst/>
              <a:rect l="l" t="t" r="r" b="b"/>
              <a:pathLst>
                <a:path w="4401820" h="741680">
                  <a:moveTo>
                    <a:pt x="4030623" y="0"/>
                  </a:moveTo>
                  <a:lnTo>
                    <a:pt x="370762" y="0"/>
                  </a:lnTo>
                  <a:lnTo>
                    <a:pt x="324254" y="2888"/>
                  </a:lnTo>
                  <a:lnTo>
                    <a:pt x="279470" y="11323"/>
                  </a:lnTo>
                  <a:lnTo>
                    <a:pt x="236757" y="24956"/>
                  </a:lnTo>
                  <a:lnTo>
                    <a:pt x="196464" y="43440"/>
                  </a:lnTo>
                  <a:lnTo>
                    <a:pt x="158937" y="66427"/>
                  </a:lnTo>
                  <a:lnTo>
                    <a:pt x="124523" y="93571"/>
                  </a:lnTo>
                  <a:lnTo>
                    <a:pt x="93571" y="124523"/>
                  </a:lnTo>
                  <a:lnTo>
                    <a:pt x="66427" y="158937"/>
                  </a:lnTo>
                  <a:lnTo>
                    <a:pt x="43440" y="196464"/>
                  </a:lnTo>
                  <a:lnTo>
                    <a:pt x="24956" y="236757"/>
                  </a:lnTo>
                  <a:lnTo>
                    <a:pt x="11323" y="279470"/>
                  </a:lnTo>
                  <a:lnTo>
                    <a:pt x="2888" y="324254"/>
                  </a:lnTo>
                  <a:lnTo>
                    <a:pt x="0" y="370762"/>
                  </a:lnTo>
                  <a:lnTo>
                    <a:pt x="2888" y="417269"/>
                  </a:lnTo>
                  <a:lnTo>
                    <a:pt x="11323" y="462053"/>
                  </a:lnTo>
                  <a:lnTo>
                    <a:pt x="24956" y="504766"/>
                  </a:lnTo>
                  <a:lnTo>
                    <a:pt x="43440" y="545059"/>
                  </a:lnTo>
                  <a:lnTo>
                    <a:pt x="66427" y="582586"/>
                  </a:lnTo>
                  <a:lnTo>
                    <a:pt x="93571" y="617000"/>
                  </a:lnTo>
                  <a:lnTo>
                    <a:pt x="124523" y="647952"/>
                  </a:lnTo>
                  <a:lnTo>
                    <a:pt x="158937" y="675096"/>
                  </a:lnTo>
                  <a:lnTo>
                    <a:pt x="196464" y="698083"/>
                  </a:lnTo>
                  <a:lnTo>
                    <a:pt x="236757" y="716567"/>
                  </a:lnTo>
                  <a:lnTo>
                    <a:pt x="279470" y="730200"/>
                  </a:lnTo>
                  <a:lnTo>
                    <a:pt x="324254" y="738635"/>
                  </a:lnTo>
                  <a:lnTo>
                    <a:pt x="370762" y="741524"/>
                  </a:lnTo>
                  <a:lnTo>
                    <a:pt x="4030623" y="741524"/>
                  </a:lnTo>
                  <a:lnTo>
                    <a:pt x="4077130" y="738635"/>
                  </a:lnTo>
                  <a:lnTo>
                    <a:pt x="4121914" y="730200"/>
                  </a:lnTo>
                  <a:lnTo>
                    <a:pt x="4164627" y="716567"/>
                  </a:lnTo>
                  <a:lnTo>
                    <a:pt x="4204920" y="698083"/>
                  </a:lnTo>
                  <a:lnTo>
                    <a:pt x="4242447" y="675096"/>
                  </a:lnTo>
                  <a:lnTo>
                    <a:pt x="4276861" y="647952"/>
                  </a:lnTo>
                  <a:lnTo>
                    <a:pt x="4307813" y="617000"/>
                  </a:lnTo>
                  <a:lnTo>
                    <a:pt x="4334957" y="582586"/>
                  </a:lnTo>
                  <a:lnTo>
                    <a:pt x="4357944" y="545059"/>
                  </a:lnTo>
                  <a:lnTo>
                    <a:pt x="4376428" y="504766"/>
                  </a:lnTo>
                  <a:lnTo>
                    <a:pt x="4390061" y="462053"/>
                  </a:lnTo>
                  <a:lnTo>
                    <a:pt x="4398496" y="417269"/>
                  </a:lnTo>
                  <a:lnTo>
                    <a:pt x="4401385" y="370762"/>
                  </a:lnTo>
                  <a:lnTo>
                    <a:pt x="4398496" y="324254"/>
                  </a:lnTo>
                  <a:lnTo>
                    <a:pt x="4390061" y="279470"/>
                  </a:lnTo>
                  <a:lnTo>
                    <a:pt x="4376428" y="236757"/>
                  </a:lnTo>
                  <a:lnTo>
                    <a:pt x="4357944" y="196464"/>
                  </a:lnTo>
                  <a:lnTo>
                    <a:pt x="4334957" y="158937"/>
                  </a:lnTo>
                  <a:lnTo>
                    <a:pt x="4307813" y="124523"/>
                  </a:lnTo>
                  <a:lnTo>
                    <a:pt x="4276861" y="93571"/>
                  </a:lnTo>
                  <a:lnTo>
                    <a:pt x="4242447" y="66427"/>
                  </a:lnTo>
                  <a:lnTo>
                    <a:pt x="4204920" y="43440"/>
                  </a:lnTo>
                  <a:lnTo>
                    <a:pt x="4164627" y="24956"/>
                  </a:lnTo>
                  <a:lnTo>
                    <a:pt x="4121914" y="11323"/>
                  </a:lnTo>
                  <a:lnTo>
                    <a:pt x="4077130" y="2888"/>
                  </a:lnTo>
                  <a:lnTo>
                    <a:pt x="4030623" y="0"/>
                  </a:lnTo>
                  <a:close/>
                </a:path>
              </a:pathLst>
            </a:custGeom>
            <a:solidFill>
              <a:srgbClr val="0180B8"/>
            </a:solidFill>
          </p:spPr>
          <p:txBody>
            <a:bodyPr wrap="square" lIns="0" tIns="0" rIns="0" bIns="0" rtlCol="0"/>
            <a:lstStyle/>
            <a:p>
              <a:endParaRPr/>
            </a:p>
          </p:txBody>
        </p:sp>
        <p:sp>
          <p:nvSpPr>
            <p:cNvPr id="23" name="object 23"/>
            <p:cNvSpPr/>
            <p:nvPr/>
          </p:nvSpPr>
          <p:spPr>
            <a:xfrm>
              <a:off x="9916575" y="3636717"/>
              <a:ext cx="267970" cy="267970"/>
            </a:xfrm>
            <a:custGeom>
              <a:avLst/>
              <a:gdLst/>
              <a:ahLst/>
              <a:cxnLst/>
              <a:rect l="l" t="t" r="r" b="b"/>
              <a:pathLst>
                <a:path w="267970" h="267969">
                  <a:moveTo>
                    <a:pt x="133851" y="0"/>
                  </a:moveTo>
                  <a:lnTo>
                    <a:pt x="91544" y="6824"/>
                  </a:lnTo>
                  <a:lnTo>
                    <a:pt x="54801" y="25826"/>
                  </a:lnTo>
                  <a:lnTo>
                    <a:pt x="25826" y="54801"/>
                  </a:lnTo>
                  <a:lnTo>
                    <a:pt x="6824" y="91544"/>
                  </a:lnTo>
                  <a:lnTo>
                    <a:pt x="0" y="133851"/>
                  </a:lnTo>
                  <a:lnTo>
                    <a:pt x="6824" y="176157"/>
                  </a:lnTo>
                  <a:lnTo>
                    <a:pt x="25826" y="212901"/>
                  </a:lnTo>
                  <a:lnTo>
                    <a:pt x="54801" y="241876"/>
                  </a:lnTo>
                  <a:lnTo>
                    <a:pt x="91544" y="260878"/>
                  </a:lnTo>
                  <a:lnTo>
                    <a:pt x="133851" y="267702"/>
                  </a:lnTo>
                  <a:lnTo>
                    <a:pt x="176157" y="260878"/>
                  </a:lnTo>
                  <a:lnTo>
                    <a:pt x="212901" y="241876"/>
                  </a:lnTo>
                  <a:lnTo>
                    <a:pt x="241876" y="212901"/>
                  </a:lnTo>
                  <a:lnTo>
                    <a:pt x="260878" y="176157"/>
                  </a:lnTo>
                  <a:lnTo>
                    <a:pt x="267702" y="133851"/>
                  </a:lnTo>
                  <a:lnTo>
                    <a:pt x="260878" y="91544"/>
                  </a:lnTo>
                  <a:lnTo>
                    <a:pt x="241876" y="54801"/>
                  </a:lnTo>
                  <a:lnTo>
                    <a:pt x="212901" y="25826"/>
                  </a:lnTo>
                  <a:lnTo>
                    <a:pt x="176157" y="6824"/>
                  </a:lnTo>
                  <a:lnTo>
                    <a:pt x="133851" y="0"/>
                  </a:lnTo>
                  <a:close/>
                </a:path>
              </a:pathLst>
            </a:custGeom>
            <a:solidFill>
              <a:srgbClr val="FFFFFF"/>
            </a:solidFill>
          </p:spPr>
          <p:txBody>
            <a:bodyPr wrap="square" lIns="0" tIns="0" rIns="0" bIns="0" rtlCol="0"/>
            <a:lstStyle/>
            <a:p>
              <a:endParaRPr/>
            </a:p>
          </p:txBody>
        </p:sp>
        <p:pic>
          <p:nvPicPr>
            <p:cNvPr id="24" name="object 24"/>
            <p:cNvPicPr/>
            <p:nvPr/>
          </p:nvPicPr>
          <p:blipFill>
            <a:blip r:embed="rId2" cstate="print"/>
            <a:stretch>
              <a:fillRect/>
            </a:stretch>
          </p:blipFill>
          <p:spPr>
            <a:xfrm>
              <a:off x="9972637" y="3693408"/>
              <a:ext cx="155845" cy="154588"/>
            </a:xfrm>
            <a:prstGeom prst="rect">
              <a:avLst/>
            </a:prstGeom>
          </p:spPr>
        </p:pic>
        <p:sp>
          <p:nvSpPr>
            <p:cNvPr id="26" name="object 26"/>
            <p:cNvSpPr/>
            <p:nvPr/>
          </p:nvSpPr>
          <p:spPr>
            <a:xfrm>
              <a:off x="6919424" y="5451459"/>
              <a:ext cx="6329680" cy="2110740"/>
            </a:xfrm>
            <a:custGeom>
              <a:avLst/>
              <a:gdLst/>
              <a:ahLst/>
              <a:cxnLst/>
              <a:rect l="l" t="t" r="r" b="b"/>
              <a:pathLst>
                <a:path w="6329680" h="2110740">
                  <a:moveTo>
                    <a:pt x="5612132" y="0"/>
                  </a:moveTo>
                  <a:lnTo>
                    <a:pt x="717215" y="0"/>
                  </a:lnTo>
                  <a:lnTo>
                    <a:pt x="670057" y="1525"/>
                  </a:lnTo>
                  <a:lnTo>
                    <a:pt x="623715" y="6039"/>
                  </a:lnTo>
                  <a:lnTo>
                    <a:pt x="578281" y="13446"/>
                  </a:lnTo>
                  <a:lnTo>
                    <a:pt x="533851" y="23652"/>
                  </a:lnTo>
                  <a:lnTo>
                    <a:pt x="490519" y="36564"/>
                  </a:lnTo>
                  <a:lnTo>
                    <a:pt x="448379" y="52085"/>
                  </a:lnTo>
                  <a:lnTo>
                    <a:pt x="407527" y="70121"/>
                  </a:lnTo>
                  <a:lnTo>
                    <a:pt x="368056" y="90579"/>
                  </a:lnTo>
                  <a:lnTo>
                    <a:pt x="330061" y="113364"/>
                  </a:lnTo>
                  <a:lnTo>
                    <a:pt x="293636" y="138380"/>
                  </a:lnTo>
                  <a:lnTo>
                    <a:pt x="258877" y="165534"/>
                  </a:lnTo>
                  <a:lnTo>
                    <a:pt x="225877" y="194731"/>
                  </a:lnTo>
                  <a:lnTo>
                    <a:pt x="194731" y="225877"/>
                  </a:lnTo>
                  <a:lnTo>
                    <a:pt x="165534" y="258877"/>
                  </a:lnTo>
                  <a:lnTo>
                    <a:pt x="138380" y="293636"/>
                  </a:lnTo>
                  <a:lnTo>
                    <a:pt x="113364" y="330061"/>
                  </a:lnTo>
                  <a:lnTo>
                    <a:pt x="90579" y="368056"/>
                  </a:lnTo>
                  <a:lnTo>
                    <a:pt x="70121" y="407527"/>
                  </a:lnTo>
                  <a:lnTo>
                    <a:pt x="52085" y="448379"/>
                  </a:lnTo>
                  <a:lnTo>
                    <a:pt x="36564" y="490519"/>
                  </a:lnTo>
                  <a:lnTo>
                    <a:pt x="23652" y="533851"/>
                  </a:lnTo>
                  <a:lnTo>
                    <a:pt x="13446" y="578281"/>
                  </a:lnTo>
                  <a:lnTo>
                    <a:pt x="6039" y="623715"/>
                  </a:lnTo>
                  <a:lnTo>
                    <a:pt x="1525" y="670057"/>
                  </a:lnTo>
                  <a:lnTo>
                    <a:pt x="0" y="717215"/>
                  </a:lnTo>
                  <a:lnTo>
                    <a:pt x="0" y="1392986"/>
                  </a:lnTo>
                  <a:lnTo>
                    <a:pt x="1525" y="1440143"/>
                  </a:lnTo>
                  <a:lnTo>
                    <a:pt x="6039" y="1486486"/>
                  </a:lnTo>
                  <a:lnTo>
                    <a:pt x="13446" y="1531920"/>
                  </a:lnTo>
                  <a:lnTo>
                    <a:pt x="23652" y="1576350"/>
                  </a:lnTo>
                  <a:lnTo>
                    <a:pt x="36564" y="1619682"/>
                  </a:lnTo>
                  <a:lnTo>
                    <a:pt x="52085" y="1661821"/>
                  </a:lnTo>
                  <a:lnTo>
                    <a:pt x="70121" y="1702674"/>
                  </a:lnTo>
                  <a:lnTo>
                    <a:pt x="90579" y="1742145"/>
                  </a:lnTo>
                  <a:lnTo>
                    <a:pt x="113364" y="1780140"/>
                  </a:lnTo>
                  <a:lnTo>
                    <a:pt x="138380" y="1816564"/>
                  </a:lnTo>
                  <a:lnTo>
                    <a:pt x="165534" y="1851324"/>
                  </a:lnTo>
                  <a:lnTo>
                    <a:pt x="194731" y="1884323"/>
                  </a:lnTo>
                  <a:lnTo>
                    <a:pt x="225877" y="1915469"/>
                  </a:lnTo>
                  <a:lnTo>
                    <a:pt x="258877" y="1944666"/>
                  </a:lnTo>
                  <a:lnTo>
                    <a:pt x="293636" y="1971820"/>
                  </a:lnTo>
                  <a:lnTo>
                    <a:pt x="330061" y="1996837"/>
                  </a:lnTo>
                  <a:lnTo>
                    <a:pt x="368056" y="2019621"/>
                  </a:lnTo>
                  <a:lnTo>
                    <a:pt x="407527" y="2040079"/>
                  </a:lnTo>
                  <a:lnTo>
                    <a:pt x="448379" y="2058116"/>
                  </a:lnTo>
                  <a:lnTo>
                    <a:pt x="490519" y="2073637"/>
                  </a:lnTo>
                  <a:lnTo>
                    <a:pt x="533851" y="2086548"/>
                  </a:lnTo>
                  <a:lnTo>
                    <a:pt x="578281" y="2096754"/>
                  </a:lnTo>
                  <a:lnTo>
                    <a:pt x="623715" y="2104162"/>
                  </a:lnTo>
                  <a:lnTo>
                    <a:pt x="670057" y="2108675"/>
                  </a:lnTo>
                  <a:lnTo>
                    <a:pt x="717215" y="2110201"/>
                  </a:lnTo>
                  <a:lnTo>
                    <a:pt x="5612132" y="2110201"/>
                  </a:lnTo>
                  <a:lnTo>
                    <a:pt x="5659289" y="2108675"/>
                  </a:lnTo>
                  <a:lnTo>
                    <a:pt x="5705632" y="2104162"/>
                  </a:lnTo>
                  <a:lnTo>
                    <a:pt x="5751066" y="2096754"/>
                  </a:lnTo>
                  <a:lnTo>
                    <a:pt x="5795496" y="2086548"/>
                  </a:lnTo>
                  <a:lnTo>
                    <a:pt x="5838828" y="2073637"/>
                  </a:lnTo>
                  <a:lnTo>
                    <a:pt x="5880968" y="2058116"/>
                  </a:lnTo>
                  <a:lnTo>
                    <a:pt x="5921820" y="2040079"/>
                  </a:lnTo>
                  <a:lnTo>
                    <a:pt x="5961291" y="2019621"/>
                  </a:lnTo>
                  <a:lnTo>
                    <a:pt x="5999286" y="1996837"/>
                  </a:lnTo>
                  <a:lnTo>
                    <a:pt x="6035711" y="1971820"/>
                  </a:lnTo>
                  <a:lnTo>
                    <a:pt x="6070470" y="1944666"/>
                  </a:lnTo>
                  <a:lnTo>
                    <a:pt x="6103470" y="1915469"/>
                  </a:lnTo>
                  <a:lnTo>
                    <a:pt x="6134615" y="1884323"/>
                  </a:lnTo>
                  <a:lnTo>
                    <a:pt x="6163813" y="1851324"/>
                  </a:lnTo>
                  <a:lnTo>
                    <a:pt x="6190967" y="1816564"/>
                  </a:lnTo>
                  <a:lnTo>
                    <a:pt x="6215983" y="1780140"/>
                  </a:lnTo>
                  <a:lnTo>
                    <a:pt x="6238768" y="1742145"/>
                  </a:lnTo>
                  <a:lnTo>
                    <a:pt x="6259225" y="1702674"/>
                  </a:lnTo>
                  <a:lnTo>
                    <a:pt x="6277262" y="1661821"/>
                  </a:lnTo>
                  <a:lnTo>
                    <a:pt x="6292783" y="1619682"/>
                  </a:lnTo>
                  <a:lnTo>
                    <a:pt x="6305694" y="1576350"/>
                  </a:lnTo>
                  <a:lnTo>
                    <a:pt x="6315901" y="1531920"/>
                  </a:lnTo>
                  <a:lnTo>
                    <a:pt x="6323308" y="1486486"/>
                  </a:lnTo>
                  <a:lnTo>
                    <a:pt x="6327822" y="1440143"/>
                  </a:lnTo>
                  <a:lnTo>
                    <a:pt x="6329347" y="1392986"/>
                  </a:lnTo>
                  <a:lnTo>
                    <a:pt x="6329347" y="717215"/>
                  </a:lnTo>
                  <a:lnTo>
                    <a:pt x="6327822" y="670057"/>
                  </a:lnTo>
                  <a:lnTo>
                    <a:pt x="6323308" y="623715"/>
                  </a:lnTo>
                  <a:lnTo>
                    <a:pt x="6315901" y="578281"/>
                  </a:lnTo>
                  <a:lnTo>
                    <a:pt x="6305694" y="533851"/>
                  </a:lnTo>
                  <a:lnTo>
                    <a:pt x="6292783" y="490519"/>
                  </a:lnTo>
                  <a:lnTo>
                    <a:pt x="6277262" y="448379"/>
                  </a:lnTo>
                  <a:lnTo>
                    <a:pt x="6259225" y="407527"/>
                  </a:lnTo>
                  <a:lnTo>
                    <a:pt x="6238768" y="368056"/>
                  </a:lnTo>
                  <a:lnTo>
                    <a:pt x="6215983" y="330061"/>
                  </a:lnTo>
                  <a:lnTo>
                    <a:pt x="6190967" y="293636"/>
                  </a:lnTo>
                  <a:lnTo>
                    <a:pt x="6163813" y="258877"/>
                  </a:lnTo>
                  <a:lnTo>
                    <a:pt x="6134615" y="225877"/>
                  </a:lnTo>
                  <a:lnTo>
                    <a:pt x="6103470" y="194731"/>
                  </a:lnTo>
                  <a:lnTo>
                    <a:pt x="6070470" y="165534"/>
                  </a:lnTo>
                  <a:lnTo>
                    <a:pt x="6035711" y="138380"/>
                  </a:lnTo>
                  <a:lnTo>
                    <a:pt x="5999286" y="113364"/>
                  </a:lnTo>
                  <a:lnTo>
                    <a:pt x="5961291" y="90579"/>
                  </a:lnTo>
                  <a:lnTo>
                    <a:pt x="5921820" y="70121"/>
                  </a:lnTo>
                  <a:lnTo>
                    <a:pt x="5880968" y="52085"/>
                  </a:lnTo>
                  <a:lnTo>
                    <a:pt x="5838828" y="36564"/>
                  </a:lnTo>
                  <a:lnTo>
                    <a:pt x="5795496" y="23652"/>
                  </a:lnTo>
                  <a:lnTo>
                    <a:pt x="5751066" y="13446"/>
                  </a:lnTo>
                  <a:lnTo>
                    <a:pt x="5705632" y="6039"/>
                  </a:lnTo>
                  <a:lnTo>
                    <a:pt x="5659289" y="1525"/>
                  </a:lnTo>
                  <a:lnTo>
                    <a:pt x="5612132" y="0"/>
                  </a:lnTo>
                  <a:close/>
                </a:path>
              </a:pathLst>
            </a:custGeom>
            <a:solidFill>
              <a:srgbClr val="FFFFFF"/>
            </a:solidFill>
          </p:spPr>
          <p:txBody>
            <a:bodyPr wrap="square" lIns="0" tIns="0" rIns="0" bIns="0" rtlCol="0"/>
            <a:lstStyle/>
            <a:p>
              <a:endParaRPr dirty="0"/>
            </a:p>
          </p:txBody>
        </p:sp>
        <p:sp>
          <p:nvSpPr>
            <p:cNvPr id="27" name="object 27"/>
            <p:cNvSpPr/>
            <p:nvPr/>
          </p:nvSpPr>
          <p:spPr>
            <a:xfrm>
              <a:off x="6919424" y="5451459"/>
              <a:ext cx="6329680" cy="2110740"/>
            </a:xfrm>
            <a:custGeom>
              <a:avLst/>
              <a:gdLst/>
              <a:ahLst/>
              <a:cxnLst/>
              <a:rect l="l" t="t" r="r" b="b"/>
              <a:pathLst>
                <a:path w="6329680" h="2110740">
                  <a:moveTo>
                    <a:pt x="0" y="717215"/>
                  </a:moveTo>
                  <a:lnTo>
                    <a:pt x="1525" y="670057"/>
                  </a:lnTo>
                  <a:lnTo>
                    <a:pt x="6039" y="623715"/>
                  </a:lnTo>
                  <a:lnTo>
                    <a:pt x="13446" y="578281"/>
                  </a:lnTo>
                  <a:lnTo>
                    <a:pt x="23652" y="533851"/>
                  </a:lnTo>
                  <a:lnTo>
                    <a:pt x="36564" y="490519"/>
                  </a:lnTo>
                  <a:lnTo>
                    <a:pt x="52085" y="448379"/>
                  </a:lnTo>
                  <a:lnTo>
                    <a:pt x="70121" y="407527"/>
                  </a:lnTo>
                  <a:lnTo>
                    <a:pt x="90579" y="368056"/>
                  </a:lnTo>
                  <a:lnTo>
                    <a:pt x="113364" y="330061"/>
                  </a:lnTo>
                  <a:lnTo>
                    <a:pt x="138380" y="293636"/>
                  </a:lnTo>
                  <a:lnTo>
                    <a:pt x="165534" y="258877"/>
                  </a:lnTo>
                  <a:lnTo>
                    <a:pt x="194731" y="225877"/>
                  </a:lnTo>
                  <a:lnTo>
                    <a:pt x="225877" y="194731"/>
                  </a:lnTo>
                  <a:lnTo>
                    <a:pt x="258877" y="165534"/>
                  </a:lnTo>
                  <a:lnTo>
                    <a:pt x="293636" y="138380"/>
                  </a:lnTo>
                  <a:lnTo>
                    <a:pt x="330061" y="113364"/>
                  </a:lnTo>
                  <a:lnTo>
                    <a:pt x="368056" y="90579"/>
                  </a:lnTo>
                  <a:lnTo>
                    <a:pt x="407527" y="70121"/>
                  </a:lnTo>
                  <a:lnTo>
                    <a:pt x="448379" y="52085"/>
                  </a:lnTo>
                  <a:lnTo>
                    <a:pt x="490519" y="36564"/>
                  </a:lnTo>
                  <a:lnTo>
                    <a:pt x="533851" y="23652"/>
                  </a:lnTo>
                  <a:lnTo>
                    <a:pt x="578281" y="13446"/>
                  </a:lnTo>
                  <a:lnTo>
                    <a:pt x="623715" y="6039"/>
                  </a:lnTo>
                  <a:lnTo>
                    <a:pt x="670057" y="1525"/>
                  </a:lnTo>
                  <a:lnTo>
                    <a:pt x="717215" y="0"/>
                  </a:lnTo>
                  <a:lnTo>
                    <a:pt x="5612132" y="0"/>
                  </a:lnTo>
                  <a:lnTo>
                    <a:pt x="5659289" y="1525"/>
                  </a:lnTo>
                  <a:lnTo>
                    <a:pt x="5705632" y="6039"/>
                  </a:lnTo>
                  <a:lnTo>
                    <a:pt x="5751066" y="13446"/>
                  </a:lnTo>
                  <a:lnTo>
                    <a:pt x="5795496" y="23652"/>
                  </a:lnTo>
                  <a:lnTo>
                    <a:pt x="5838828" y="36564"/>
                  </a:lnTo>
                  <a:lnTo>
                    <a:pt x="5880968" y="52085"/>
                  </a:lnTo>
                  <a:lnTo>
                    <a:pt x="5921820" y="70121"/>
                  </a:lnTo>
                  <a:lnTo>
                    <a:pt x="5961291" y="90579"/>
                  </a:lnTo>
                  <a:lnTo>
                    <a:pt x="5999286" y="113364"/>
                  </a:lnTo>
                  <a:lnTo>
                    <a:pt x="6035711" y="138380"/>
                  </a:lnTo>
                  <a:lnTo>
                    <a:pt x="6070470" y="165534"/>
                  </a:lnTo>
                  <a:lnTo>
                    <a:pt x="6103470" y="194731"/>
                  </a:lnTo>
                  <a:lnTo>
                    <a:pt x="6134615" y="225877"/>
                  </a:lnTo>
                  <a:lnTo>
                    <a:pt x="6163813" y="258877"/>
                  </a:lnTo>
                  <a:lnTo>
                    <a:pt x="6190967" y="293636"/>
                  </a:lnTo>
                  <a:lnTo>
                    <a:pt x="6215983" y="330061"/>
                  </a:lnTo>
                  <a:lnTo>
                    <a:pt x="6238768" y="368056"/>
                  </a:lnTo>
                  <a:lnTo>
                    <a:pt x="6259225" y="407527"/>
                  </a:lnTo>
                  <a:lnTo>
                    <a:pt x="6277262" y="448379"/>
                  </a:lnTo>
                  <a:lnTo>
                    <a:pt x="6292783" y="490519"/>
                  </a:lnTo>
                  <a:lnTo>
                    <a:pt x="6305694" y="533851"/>
                  </a:lnTo>
                  <a:lnTo>
                    <a:pt x="6315901" y="578281"/>
                  </a:lnTo>
                  <a:lnTo>
                    <a:pt x="6323308" y="623715"/>
                  </a:lnTo>
                  <a:lnTo>
                    <a:pt x="6327822" y="670057"/>
                  </a:lnTo>
                  <a:lnTo>
                    <a:pt x="6329347" y="717215"/>
                  </a:lnTo>
                  <a:lnTo>
                    <a:pt x="6329347" y="1392986"/>
                  </a:lnTo>
                  <a:lnTo>
                    <a:pt x="6327822" y="1440143"/>
                  </a:lnTo>
                  <a:lnTo>
                    <a:pt x="6323308" y="1486486"/>
                  </a:lnTo>
                  <a:lnTo>
                    <a:pt x="6315901" y="1531920"/>
                  </a:lnTo>
                  <a:lnTo>
                    <a:pt x="6305694" y="1576350"/>
                  </a:lnTo>
                  <a:lnTo>
                    <a:pt x="6292783" y="1619682"/>
                  </a:lnTo>
                  <a:lnTo>
                    <a:pt x="6277262" y="1661821"/>
                  </a:lnTo>
                  <a:lnTo>
                    <a:pt x="6259225" y="1702674"/>
                  </a:lnTo>
                  <a:lnTo>
                    <a:pt x="6238768" y="1742145"/>
                  </a:lnTo>
                  <a:lnTo>
                    <a:pt x="6215983" y="1780140"/>
                  </a:lnTo>
                  <a:lnTo>
                    <a:pt x="6190967" y="1816564"/>
                  </a:lnTo>
                  <a:lnTo>
                    <a:pt x="6163813" y="1851324"/>
                  </a:lnTo>
                  <a:lnTo>
                    <a:pt x="6134615" y="1884323"/>
                  </a:lnTo>
                  <a:lnTo>
                    <a:pt x="6103470" y="1915469"/>
                  </a:lnTo>
                  <a:lnTo>
                    <a:pt x="6070470" y="1944666"/>
                  </a:lnTo>
                  <a:lnTo>
                    <a:pt x="6035711" y="1971820"/>
                  </a:lnTo>
                  <a:lnTo>
                    <a:pt x="5999286" y="1996837"/>
                  </a:lnTo>
                  <a:lnTo>
                    <a:pt x="5961291" y="2019621"/>
                  </a:lnTo>
                  <a:lnTo>
                    <a:pt x="5921820" y="2040079"/>
                  </a:lnTo>
                  <a:lnTo>
                    <a:pt x="5880968" y="2058116"/>
                  </a:lnTo>
                  <a:lnTo>
                    <a:pt x="5838828" y="2073637"/>
                  </a:lnTo>
                  <a:lnTo>
                    <a:pt x="5795496" y="2086548"/>
                  </a:lnTo>
                  <a:lnTo>
                    <a:pt x="5751066" y="2096754"/>
                  </a:lnTo>
                  <a:lnTo>
                    <a:pt x="5705632" y="2104162"/>
                  </a:lnTo>
                  <a:lnTo>
                    <a:pt x="5659289" y="2108675"/>
                  </a:lnTo>
                  <a:lnTo>
                    <a:pt x="5612132" y="2110201"/>
                  </a:lnTo>
                  <a:lnTo>
                    <a:pt x="717215" y="2110201"/>
                  </a:lnTo>
                  <a:lnTo>
                    <a:pt x="670057" y="2108675"/>
                  </a:lnTo>
                  <a:lnTo>
                    <a:pt x="623715" y="2104162"/>
                  </a:lnTo>
                  <a:lnTo>
                    <a:pt x="578281" y="2096754"/>
                  </a:lnTo>
                  <a:lnTo>
                    <a:pt x="533851" y="2086548"/>
                  </a:lnTo>
                  <a:lnTo>
                    <a:pt x="490519" y="2073637"/>
                  </a:lnTo>
                  <a:lnTo>
                    <a:pt x="448379" y="2058116"/>
                  </a:lnTo>
                  <a:lnTo>
                    <a:pt x="407527" y="2040079"/>
                  </a:lnTo>
                  <a:lnTo>
                    <a:pt x="368056" y="2019621"/>
                  </a:lnTo>
                  <a:lnTo>
                    <a:pt x="330061" y="1996837"/>
                  </a:lnTo>
                  <a:lnTo>
                    <a:pt x="293636" y="1971820"/>
                  </a:lnTo>
                  <a:lnTo>
                    <a:pt x="258877" y="1944666"/>
                  </a:lnTo>
                  <a:lnTo>
                    <a:pt x="225877" y="1915469"/>
                  </a:lnTo>
                  <a:lnTo>
                    <a:pt x="194731" y="1884323"/>
                  </a:lnTo>
                  <a:lnTo>
                    <a:pt x="165534" y="1851324"/>
                  </a:lnTo>
                  <a:lnTo>
                    <a:pt x="138380" y="1816564"/>
                  </a:lnTo>
                  <a:lnTo>
                    <a:pt x="113364" y="1780140"/>
                  </a:lnTo>
                  <a:lnTo>
                    <a:pt x="90579" y="1742145"/>
                  </a:lnTo>
                  <a:lnTo>
                    <a:pt x="70121" y="1702674"/>
                  </a:lnTo>
                  <a:lnTo>
                    <a:pt x="52085" y="1661821"/>
                  </a:lnTo>
                  <a:lnTo>
                    <a:pt x="36564" y="1619682"/>
                  </a:lnTo>
                  <a:lnTo>
                    <a:pt x="23652" y="1576350"/>
                  </a:lnTo>
                  <a:lnTo>
                    <a:pt x="13446" y="1531920"/>
                  </a:lnTo>
                  <a:lnTo>
                    <a:pt x="6039" y="1486486"/>
                  </a:lnTo>
                  <a:lnTo>
                    <a:pt x="1525" y="1440143"/>
                  </a:lnTo>
                  <a:lnTo>
                    <a:pt x="0" y="1392986"/>
                  </a:lnTo>
                  <a:lnTo>
                    <a:pt x="0" y="717215"/>
                  </a:lnTo>
                  <a:close/>
                </a:path>
              </a:pathLst>
            </a:custGeom>
            <a:ln w="31420">
              <a:solidFill>
                <a:srgbClr val="7E7E7E"/>
              </a:solidFill>
            </a:ln>
          </p:spPr>
          <p:txBody>
            <a:bodyPr wrap="square" lIns="0" tIns="0" rIns="0" bIns="0" rtlCol="0"/>
            <a:lstStyle/>
            <a:p>
              <a:endParaRPr/>
            </a:p>
          </p:txBody>
        </p:sp>
        <p:sp>
          <p:nvSpPr>
            <p:cNvPr id="34" name="object 34"/>
            <p:cNvSpPr/>
            <p:nvPr/>
          </p:nvSpPr>
          <p:spPr>
            <a:xfrm>
              <a:off x="6810709" y="9633528"/>
              <a:ext cx="269240" cy="269240"/>
            </a:xfrm>
            <a:custGeom>
              <a:avLst/>
              <a:gdLst/>
              <a:ahLst/>
              <a:cxnLst/>
              <a:rect l="l" t="t" r="r" b="b"/>
              <a:pathLst>
                <a:path w="269240" h="269240">
                  <a:moveTo>
                    <a:pt x="134479" y="0"/>
                  </a:moveTo>
                  <a:lnTo>
                    <a:pt x="91975" y="6856"/>
                  </a:lnTo>
                  <a:lnTo>
                    <a:pt x="55059" y="25947"/>
                  </a:lnTo>
                  <a:lnTo>
                    <a:pt x="25947" y="55059"/>
                  </a:lnTo>
                  <a:lnTo>
                    <a:pt x="6856" y="91975"/>
                  </a:lnTo>
                  <a:lnTo>
                    <a:pt x="0" y="134479"/>
                  </a:lnTo>
                  <a:lnTo>
                    <a:pt x="6856" y="176984"/>
                  </a:lnTo>
                  <a:lnTo>
                    <a:pt x="25947" y="213900"/>
                  </a:lnTo>
                  <a:lnTo>
                    <a:pt x="55059" y="243011"/>
                  </a:lnTo>
                  <a:lnTo>
                    <a:pt x="91975" y="262103"/>
                  </a:lnTo>
                  <a:lnTo>
                    <a:pt x="134479" y="268959"/>
                  </a:lnTo>
                  <a:lnTo>
                    <a:pt x="176984" y="262103"/>
                  </a:lnTo>
                  <a:lnTo>
                    <a:pt x="213900" y="243011"/>
                  </a:lnTo>
                  <a:lnTo>
                    <a:pt x="243011" y="213900"/>
                  </a:lnTo>
                  <a:lnTo>
                    <a:pt x="262103" y="176984"/>
                  </a:lnTo>
                  <a:lnTo>
                    <a:pt x="268959" y="134479"/>
                  </a:lnTo>
                  <a:lnTo>
                    <a:pt x="262103" y="91975"/>
                  </a:lnTo>
                  <a:lnTo>
                    <a:pt x="243011" y="55059"/>
                  </a:lnTo>
                  <a:lnTo>
                    <a:pt x="213900" y="25947"/>
                  </a:lnTo>
                  <a:lnTo>
                    <a:pt x="176984" y="6856"/>
                  </a:lnTo>
                  <a:lnTo>
                    <a:pt x="134479" y="0"/>
                  </a:lnTo>
                  <a:close/>
                </a:path>
              </a:pathLst>
            </a:custGeom>
            <a:solidFill>
              <a:srgbClr val="FFFFFF"/>
            </a:solidFill>
          </p:spPr>
          <p:txBody>
            <a:bodyPr wrap="square" lIns="0" tIns="0" rIns="0" bIns="0" rtlCol="0"/>
            <a:lstStyle/>
            <a:p>
              <a:endParaRPr/>
            </a:p>
          </p:txBody>
        </p:sp>
        <p:sp>
          <p:nvSpPr>
            <p:cNvPr id="39" name="object 39"/>
            <p:cNvSpPr/>
            <p:nvPr/>
          </p:nvSpPr>
          <p:spPr>
            <a:xfrm>
              <a:off x="12727191" y="7559146"/>
              <a:ext cx="2370455" cy="1007110"/>
            </a:xfrm>
            <a:custGeom>
              <a:avLst/>
              <a:gdLst/>
              <a:ahLst/>
              <a:cxnLst/>
              <a:rect l="l" t="t" r="r" b="b"/>
              <a:pathLst>
                <a:path w="2370455" h="1007109">
                  <a:moveTo>
                    <a:pt x="0" y="0"/>
                  </a:moveTo>
                  <a:lnTo>
                    <a:pt x="1104368" y="842352"/>
                  </a:lnTo>
                  <a:lnTo>
                    <a:pt x="1138695" y="865944"/>
                  </a:lnTo>
                  <a:lnTo>
                    <a:pt x="1175334" y="890123"/>
                  </a:lnTo>
                  <a:lnTo>
                    <a:pt x="1214745" y="914066"/>
                  </a:lnTo>
                  <a:lnTo>
                    <a:pt x="1257392" y="936952"/>
                  </a:lnTo>
                  <a:lnTo>
                    <a:pt x="1303738" y="957956"/>
                  </a:lnTo>
                  <a:lnTo>
                    <a:pt x="1354244" y="976257"/>
                  </a:lnTo>
                  <a:lnTo>
                    <a:pt x="1409373" y="991032"/>
                  </a:lnTo>
                  <a:lnTo>
                    <a:pt x="1469589" y="1001458"/>
                  </a:lnTo>
                  <a:lnTo>
                    <a:pt x="1535352" y="1006713"/>
                  </a:lnTo>
                  <a:lnTo>
                    <a:pt x="2370363" y="1006713"/>
                  </a:lnTo>
                </a:path>
              </a:pathLst>
            </a:custGeom>
            <a:ln w="31420">
              <a:solidFill>
                <a:srgbClr val="7E7E7E"/>
              </a:solidFill>
            </a:ln>
          </p:spPr>
          <p:txBody>
            <a:bodyPr wrap="square" lIns="0" tIns="0" rIns="0" bIns="0" rtlCol="0"/>
            <a:lstStyle/>
            <a:p>
              <a:endParaRPr/>
            </a:p>
          </p:txBody>
        </p:sp>
        <p:sp>
          <p:nvSpPr>
            <p:cNvPr id="40" name="object 40"/>
            <p:cNvSpPr/>
            <p:nvPr/>
          </p:nvSpPr>
          <p:spPr>
            <a:xfrm>
              <a:off x="5425065" y="7559146"/>
              <a:ext cx="2371725" cy="1007110"/>
            </a:xfrm>
            <a:custGeom>
              <a:avLst/>
              <a:gdLst/>
              <a:ahLst/>
              <a:cxnLst/>
              <a:rect l="l" t="t" r="r" b="b"/>
              <a:pathLst>
                <a:path w="2371725" h="1007109">
                  <a:moveTo>
                    <a:pt x="2371620" y="0"/>
                  </a:moveTo>
                  <a:lnTo>
                    <a:pt x="1266665" y="842352"/>
                  </a:lnTo>
                  <a:lnTo>
                    <a:pt x="1232322" y="865944"/>
                  </a:lnTo>
                  <a:lnTo>
                    <a:pt x="1195666" y="890123"/>
                  </a:lnTo>
                  <a:lnTo>
                    <a:pt x="1156235" y="914066"/>
                  </a:lnTo>
                  <a:lnTo>
                    <a:pt x="1113566" y="936952"/>
                  </a:lnTo>
                  <a:lnTo>
                    <a:pt x="1067196" y="957956"/>
                  </a:lnTo>
                  <a:lnTo>
                    <a:pt x="1016663" y="976257"/>
                  </a:lnTo>
                  <a:lnTo>
                    <a:pt x="961505" y="991032"/>
                  </a:lnTo>
                  <a:lnTo>
                    <a:pt x="901258" y="1001458"/>
                  </a:lnTo>
                  <a:lnTo>
                    <a:pt x="835460" y="1006713"/>
                  </a:lnTo>
                  <a:lnTo>
                    <a:pt x="0" y="1006713"/>
                  </a:lnTo>
                </a:path>
              </a:pathLst>
            </a:custGeom>
            <a:ln w="31420">
              <a:solidFill>
                <a:srgbClr val="7E7E7E"/>
              </a:solidFill>
            </a:ln>
          </p:spPr>
          <p:txBody>
            <a:bodyPr wrap="square" lIns="0" tIns="0" rIns="0" bIns="0" rtlCol="0"/>
            <a:lstStyle/>
            <a:p>
              <a:endParaRPr/>
            </a:p>
          </p:txBody>
        </p:sp>
        <p:sp>
          <p:nvSpPr>
            <p:cNvPr id="41" name="object 41"/>
            <p:cNvSpPr/>
            <p:nvPr/>
          </p:nvSpPr>
          <p:spPr>
            <a:xfrm>
              <a:off x="1767419" y="7785115"/>
              <a:ext cx="3647440" cy="1610876"/>
            </a:xfrm>
            <a:custGeom>
              <a:avLst/>
              <a:gdLst/>
              <a:ahLst/>
              <a:cxnLst/>
              <a:rect l="l" t="t" r="r" b="b"/>
              <a:pathLst>
                <a:path w="3647440" h="744220">
                  <a:moveTo>
                    <a:pt x="3275273" y="0"/>
                  </a:moveTo>
                  <a:lnTo>
                    <a:pt x="372018" y="0"/>
                  </a:lnTo>
                  <a:lnTo>
                    <a:pt x="325353" y="2898"/>
                  </a:lnTo>
                  <a:lnTo>
                    <a:pt x="280418" y="11361"/>
                  </a:lnTo>
                  <a:lnTo>
                    <a:pt x="237561" y="25041"/>
                  </a:lnTo>
                  <a:lnTo>
                    <a:pt x="197131" y="43588"/>
                  </a:lnTo>
                  <a:lnTo>
                    <a:pt x="159477" y="66653"/>
                  </a:lnTo>
                  <a:lnTo>
                    <a:pt x="124946" y="93889"/>
                  </a:lnTo>
                  <a:lnTo>
                    <a:pt x="93889" y="124946"/>
                  </a:lnTo>
                  <a:lnTo>
                    <a:pt x="66653" y="159477"/>
                  </a:lnTo>
                  <a:lnTo>
                    <a:pt x="43588" y="197131"/>
                  </a:lnTo>
                  <a:lnTo>
                    <a:pt x="25041" y="237561"/>
                  </a:lnTo>
                  <a:lnTo>
                    <a:pt x="11361" y="280418"/>
                  </a:lnTo>
                  <a:lnTo>
                    <a:pt x="2898" y="325353"/>
                  </a:lnTo>
                  <a:lnTo>
                    <a:pt x="0" y="372018"/>
                  </a:lnTo>
                  <a:lnTo>
                    <a:pt x="2898" y="418683"/>
                  </a:lnTo>
                  <a:lnTo>
                    <a:pt x="11361" y="463619"/>
                  </a:lnTo>
                  <a:lnTo>
                    <a:pt x="25041" y="506476"/>
                  </a:lnTo>
                  <a:lnTo>
                    <a:pt x="43588" y="546906"/>
                  </a:lnTo>
                  <a:lnTo>
                    <a:pt x="66653" y="584560"/>
                  </a:lnTo>
                  <a:lnTo>
                    <a:pt x="93889" y="619090"/>
                  </a:lnTo>
                  <a:lnTo>
                    <a:pt x="124946" y="650148"/>
                  </a:lnTo>
                  <a:lnTo>
                    <a:pt x="159477" y="677383"/>
                  </a:lnTo>
                  <a:lnTo>
                    <a:pt x="197131" y="700449"/>
                  </a:lnTo>
                  <a:lnTo>
                    <a:pt x="237561" y="718996"/>
                  </a:lnTo>
                  <a:lnTo>
                    <a:pt x="280418" y="732675"/>
                  </a:lnTo>
                  <a:lnTo>
                    <a:pt x="325353" y="741139"/>
                  </a:lnTo>
                  <a:lnTo>
                    <a:pt x="372018" y="744037"/>
                  </a:lnTo>
                  <a:lnTo>
                    <a:pt x="3275273" y="744037"/>
                  </a:lnTo>
                  <a:lnTo>
                    <a:pt x="3321938" y="741139"/>
                  </a:lnTo>
                  <a:lnTo>
                    <a:pt x="3366874" y="732675"/>
                  </a:lnTo>
                  <a:lnTo>
                    <a:pt x="3409731" y="718996"/>
                  </a:lnTo>
                  <a:lnTo>
                    <a:pt x="3450161" y="700449"/>
                  </a:lnTo>
                  <a:lnTo>
                    <a:pt x="3487815" y="677383"/>
                  </a:lnTo>
                  <a:lnTo>
                    <a:pt x="3522345" y="650148"/>
                  </a:lnTo>
                  <a:lnTo>
                    <a:pt x="3553403" y="619090"/>
                  </a:lnTo>
                  <a:lnTo>
                    <a:pt x="3580638" y="584560"/>
                  </a:lnTo>
                  <a:lnTo>
                    <a:pt x="3603704" y="546906"/>
                  </a:lnTo>
                  <a:lnTo>
                    <a:pt x="3622251" y="506476"/>
                  </a:lnTo>
                  <a:lnTo>
                    <a:pt x="3635930" y="463619"/>
                  </a:lnTo>
                  <a:lnTo>
                    <a:pt x="3644394" y="418683"/>
                  </a:lnTo>
                  <a:lnTo>
                    <a:pt x="3647292" y="372018"/>
                  </a:lnTo>
                  <a:lnTo>
                    <a:pt x="3644394" y="325353"/>
                  </a:lnTo>
                  <a:lnTo>
                    <a:pt x="3635930" y="280418"/>
                  </a:lnTo>
                  <a:lnTo>
                    <a:pt x="3622251" y="237561"/>
                  </a:lnTo>
                  <a:lnTo>
                    <a:pt x="3603704" y="197131"/>
                  </a:lnTo>
                  <a:lnTo>
                    <a:pt x="3580638" y="159477"/>
                  </a:lnTo>
                  <a:lnTo>
                    <a:pt x="3553403" y="124946"/>
                  </a:lnTo>
                  <a:lnTo>
                    <a:pt x="3522345" y="93889"/>
                  </a:lnTo>
                  <a:lnTo>
                    <a:pt x="3487815" y="66653"/>
                  </a:lnTo>
                  <a:lnTo>
                    <a:pt x="3450161" y="43588"/>
                  </a:lnTo>
                  <a:lnTo>
                    <a:pt x="3409731" y="25041"/>
                  </a:lnTo>
                  <a:lnTo>
                    <a:pt x="3366874" y="11361"/>
                  </a:lnTo>
                  <a:lnTo>
                    <a:pt x="3321938" y="2898"/>
                  </a:lnTo>
                  <a:lnTo>
                    <a:pt x="3275273" y="0"/>
                  </a:lnTo>
                  <a:close/>
                </a:path>
              </a:pathLst>
            </a:custGeom>
            <a:solidFill>
              <a:srgbClr val="EA8531"/>
            </a:solidFill>
          </p:spPr>
          <p:txBody>
            <a:bodyPr wrap="square" lIns="0" tIns="0" rIns="0" bIns="0" rtlCol="0"/>
            <a:lstStyle/>
            <a:p>
              <a:endParaRPr/>
            </a:p>
          </p:txBody>
        </p:sp>
        <p:sp>
          <p:nvSpPr>
            <p:cNvPr id="42" name="object 42"/>
            <p:cNvSpPr/>
            <p:nvPr/>
          </p:nvSpPr>
          <p:spPr>
            <a:xfrm>
              <a:off x="4987063" y="8433265"/>
              <a:ext cx="269240" cy="269240"/>
            </a:xfrm>
            <a:custGeom>
              <a:avLst/>
              <a:gdLst/>
              <a:ahLst/>
              <a:cxnLst/>
              <a:rect l="l" t="t" r="r" b="b"/>
              <a:pathLst>
                <a:path w="269239" h="269240">
                  <a:moveTo>
                    <a:pt x="134479" y="0"/>
                  </a:moveTo>
                  <a:lnTo>
                    <a:pt x="91975" y="6856"/>
                  </a:lnTo>
                  <a:lnTo>
                    <a:pt x="55059" y="25947"/>
                  </a:lnTo>
                  <a:lnTo>
                    <a:pt x="25947" y="55059"/>
                  </a:lnTo>
                  <a:lnTo>
                    <a:pt x="6856" y="91975"/>
                  </a:lnTo>
                  <a:lnTo>
                    <a:pt x="0" y="134479"/>
                  </a:lnTo>
                  <a:lnTo>
                    <a:pt x="6856" y="176984"/>
                  </a:lnTo>
                  <a:lnTo>
                    <a:pt x="25947" y="213900"/>
                  </a:lnTo>
                  <a:lnTo>
                    <a:pt x="55059" y="243011"/>
                  </a:lnTo>
                  <a:lnTo>
                    <a:pt x="91975" y="262103"/>
                  </a:lnTo>
                  <a:lnTo>
                    <a:pt x="134479" y="268959"/>
                  </a:lnTo>
                  <a:lnTo>
                    <a:pt x="176984" y="262103"/>
                  </a:lnTo>
                  <a:lnTo>
                    <a:pt x="213900" y="243011"/>
                  </a:lnTo>
                  <a:lnTo>
                    <a:pt x="243011" y="213900"/>
                  </a:lnTo>
                  <a:lnTo>
                    <a:pt x="262103" y="176984"/>
                  </a:lnTo>
                  <a:lnTo>
                    <a:pt x="268959" y="134479"/>
                  </a:lnTo>
                  <a:lnTo>
                    <a:pt x="262103" y="91975"/>
                  </a:lnTo>
                  <a:lnTo>
                    <a:pt x="243011" y="55059"/>
                  </a:lnTo>
                  <a:lnTo>
                    <a:pt x="213900" y="25947"/>
                  </a:lnTo>
                  <a:lnTo>
                    <a:pt x="176984" y="6856"/>
                  </a:lnTo>
                  <a:lnTo>
                    <a:pt x="134479" y="0"/>
                  </a:lnTo>
                  <a:close/>
                </a:path>
              </a:pathLst>
            </a:custGeom>
            <a:solidFill>
              <a:srgbClr val="FFFFFF"/>
            </a:solidFill>
          </p:spPr>
          <p:txBody>
            <a:bodyPr wrap="square" lIns="0" tIns="0" rIns="0" bIns="0" rtlCol="0"/>
            <a:lstStyle/>
            <a:p>
              <a:endParaRPr/>
            </a:p>
          </p:txBody>
        </p:sp>
        <p:pic>
          <p:nvPicPr>
            <p:cNvPr id="43" name="object 43"/>
            <p:cNvPicPr/>
            <p:nvPr/>
          </p:nvPicPr>
          <p:blipFill>
            <a:blip r:embed="rId3" cstate="print"/>
            <a:stretch>
              <a:fillRect/>
            </a:stretch>
          </p:blipFill>
          <p:spPr>
            <a:xfrm>
              <a:off x="5044877" y="8489822"/>
              <a:ext cx="155845" cy="155845"/>
            </a:xfrm>
            <a:prstGeom prst="rect">
              <a:avLst/>
            </a:prstGeom>
          </p:spPr>
        </p:pic>
        <p:sp>
          <p:nvSpPr>
            <p:cNvPr id="44" name="object 44"/>
            <p:cNvSpPr/>
            <p:nvPr/>
          </p:nvSpPr>
          <p:spPr>
            <a:xfrm>
              <a:off x="14957493" y="7578388"/>
              <a:ext cx="4844133" cy="1945521"/>
            </a:xfrm>
            <a:custGeom>
              <a:avLst/>
              <a:gdLst/>
              <a:ahLst/>
              <a:cxnLst/>
              <a:rect l="l" t="t" r="r" b="b"/>
              <a:pathLst>
                <a:path w="4717415" h="744220">
                  <a:moveTo>
                    <a:pt x="4344827" y="0"/>
                  </a:moveTo>
                  <a:lnTo>
                    <a:pt x="372018" y="0"/>
                  </a:lnTo>
                  <a:lnTo>
                    <a:pt x="325353" y="2898"/>
                  </a:lnTo>
                  <a:lnTo>
                    <a:pt x="280417" y="11361"/>
                  </a:lnTo>
                  <a:lnTo>
                    <a:pt x="237561" y="25041"/>
                  </a:lnTo>
                  <a:lnTo>
                    <a:pt x="197130" y="43588"/>
                  </a:lnTo>
                  <a:lnTo>
                    <a:pt x="159476" y="66653"/>
                  </a:lnTo>
                  <a:lnTo>
                    <a:pt x="124946" y="93889"/>
                  </a:lnTo>
                  <a:lnTo>
                    <a:pt x="93888" y="124946"/>
                  </a:lnTo>
                  <a:lnTo>
                    <a:pt x="66653" y="159477"/>
                  </a:lnTo>
                  <a:lnTo>
                    <a:pt x="43587" y="197131"/>
                  </a:lnTo>
                  <a:lnTo>
                    <a:pt x="25040" y="237561"/>
                  </a:lnTo>
                  <a:lnTo>
                    <a:pt x="11361" y="280418"/>
                  </a:lnTo>
                  <a:lnTo>
                    <a:pt x="2897" y="325353"/>
                  </a:lnTo>
                  <a:lnTo>
                    <a:pt x="0" y="372018"/>
                  </a:lnTo>
                  <a:lnTo>
                    <a:pt x="2899" y="418683"/>
                  </a:lnTo>
                  <a:lnTo>
                    <a:pt x="11363" y="463619"/>
                  </a:lnTo>
                  <a:lnTo>
                    <a:pt x="25042" y="506476"/>
                  </a:lnTo>
                  <a:lnTo>
                    <a:pt x="43589" y="546906"/>
                  </a:lnTo>
                  <a:lnTo>
                    <a:pt x="66655" y="584560"/>
                  </a:lnTo>
                  <a:lnTo>
                    <a:pt x="93890" y="619090"/>
                  </a:lnTo>
                  <a:lnTo>
                    <a:pt x="124947" y="650148"/>
                  </a:lnTo>
                  <a:lnTo>
                    <a:pt x="159477" y="677383"/>
                  </a:lnTo>
                  <a:lnTo>
                    <a:pt x="197131" y="700449"/>
                  </a:lnTo>
                  <a:lnTo>
                    <a:pt x="237561" y="718996"/>
                  </a:lnTo>
                  <a:lnTo>
                    <a:pt x="280418" y="732675"/>
                  </a:lnTo>
                  <a:lnTo>
                    <a:pt x="325353" y="741139"/>
                  </a:lnTo>
                  <a:lnTo>
                    <a:pt x="372018" y="744037"/>
                  </a:lnTo>
                  <a:lnTo>
                    <a:pt x="4344827" y="744037"/>
                  </a:lnTo>
                  <a:lnTo>
                    <a:pt x="4391492" y="741139"/>
                  </a:lnTo>
                  <a:lnTo>
                    <a:pt x="4436427" y="732675"/>
                  </a:lnTo>
                  <a:lnTo>
                    <a:pt x="4479284" y="718996"/>
                  </a:lnTo>
                  <a:lnTo>
                    <a:pt x="4519715" y="700449"/>
                  </a:lnTo>
                  <a:lnTo>
                    <a:pt x="4557369" y="677383"/>
                  </a:lnTo>
                  <a:lnTo>
                    <a:pt x="4591900" y="650147"/>
                  </a:lnTo>
                  <a:lnTo>
                    <a:pt x="4622957" y="619089"/>
                  </a:lnTo>
                  <a:lnTo>
                    <a:pt x="4650194" y="584558"/>
                  </a:lnTo>
                  <a:lnTo>
                    <a:pt x="4673259" y="546902"/>
                  </a:lnTo>
                  <a:lnTo>
                    <a:pt x="4691806" y="506471"/>
                  </a:lnTo>
                  <a:lnTo>
                    <a:pt x="4705485" y="463612"/>
                  </a:lnTo>
                  <a:lnTo>
                    <a:pt x="4713948" y="418675"/>
                  </a:lnTo>
                  <a:lnTo>
                    <a:pt x="4716845" y="372008"/>
                  </a:lnTo>
                  <a:lnTo>
                    <a:pt x="4713947" y="325353"/>
                  </a:lnTo>
                  <a:lnTo>
                    <a:pt x="4705485" y="280418"/>
                  </a:lnTo>
                  <a:lnTo>
                    <a:pt x="4691806" y="237561"/>
                  </a:lnTo>
                  <a:lnTo>
                    <a:pt x="4673260" y="197131"/>
                  </a:lnTo>
                  <a:lnTo>
                    <a:pt x="4650195" y="159477"/>
                  </a:lnTo>
                  <a:lnTo>
                    <a:pt x="4622960" y="124946"/>
                  </a:lnTo>
                  <a:lnTo>
                    <a:pt x="4591903" y="93889"/>
                  </a:lnTo>
                  <a:lnTo>
                    <a:pt x="4557373" y="66653"/>
                  </a:lnTo>
                  <a:lnTo>
                    <a:pt x="4519719" y="43588"/>
                  </a:lnTo>
                  <a:lnTo>
                    <a:pt x="4479288" y="25041"/>
                  </a:lnTo>
                  <a:lnTo>
                    <a:pt x="4436431" y="11361"/>
                  </a:lnTo>
                  <a:lnTo>
                    <a:pt x="4391494" y="2898"/>
                  </a:lnTo>
                  <a:lnTo>
                    <a:pt x="4344827" y="0"/>
                  </a:lnTo>
                  <a:close/>
                </a:path>
              </a:pathLst>
            </a:custGeom>
            <a:solidFill>
              <a:srgbClr val="F6BA23"/>
            </a:solidFill>
          </p:spPr>
          <p:txBody>
            <a:bodyPr wrap="square" lIns="0" tIns="0" rIns="0" bIns="0" rtlCol="0"/>
            <a:lstStyle/>
            <a:p>
              <a:endParaRPr/>
            </a:p>
          </p:txBody>
        </p:sp>
        <p:sp>
          <p:nvSpPr>
            <p:cNvPr id="45" name="object 45"/>
            <p:cNvSpPr/>
            <p:nvPr/>
          </p:nvSpPr>
          <p:spPr>
            <a:xfrm>
              <a:off x="15073772" y="8405370"/>
              <a:ext cx="269240" cy="269240"/>
            </a:xfrm>
            <a:custGeom>
              <a:avLst/>
              <a:gdLst/>
              <a:ahLst/>
              <a:cxnLst/>
              <a:rect l="l" t="t" r="r" b="b"/>
              <a:pathLst>
                <a:path w="269240" h="269240">
                  <a:moveTo>
                    <a:pt x="134479" y="0"/>
                  </a:moveTo>
                  <a:lnTo>
                    <a:pt x="91975" y="6856"/>
                  </a:lnTo>
                  <a:lnTo>
                    <a:pt x="55059" y="25947"/>
                  </a:lnTo>
                  <a:lnTo>
                    <a:pt x="25947" y="55059"/>
                  </a:lnTo>
                  <a:lnTo>
                    <a:pt x="6856" y="91975"/>
                  </a:lnTo>
                  <a:lnTo>
                    <a:pt x="0" y="134479"/>
                  </a:lnTo>
                  <a:lnTo>
                    <a:pt x="6856" y="176984"/>
                  </a:lnTo>
                  <a:lnTo>
                    <a:pt x="25947" y="213900"/>
                  </a:lnTo>
                  <a:lnTo>
                    <a:pt x="55059" y="243011"/>
                  </a:lnTo>
                  <a:lnTo>
                    <a:pt x="91975" y="262103"/>
                  </a:lnTo>
                  <a:lnTo>
                    <a:pt x="134479" y="268959"/>
                  </a:lnTo>
                  <a:lnTo>
                    <a:pt x="176984" y="262103"/>
                  </a:lnTo>
                  <a:lnTo>
                    <a:pt x="213900" y="243011"/>
                  </a:lnTo>
                  <a:lnTo>
                    <a:pt x="243011" y="213900"/>
                  </a:lnTo>
                  <a:lnTo>
                    <a:pt x="262103" y="176984"/>
                  </a:lnTo>
                  <a:lnTo>
                    <a:pt x="268959" y="134479"/>
                  </a:lnTo>
                  <a:lnTo>
                    <a:pt x="262103" y="91975"/>
                  </a:lnTo>
                  <a:lnTo>
                    <a:pt x="243011" y="55059"/>
                  </a:lnTo>
                  <a:lnTo>
                    <a:pt x="213900" y="25947"/>
                  </a:lnTo>
                  <a:lnTo>
                    <a:pt x="176984" y="6856"/>
                  </a:lnTo>
                  <a:lnTo>
                    <a:pt x="134479" y="0"/>
                  </a:lnTo>
                  <a:close/>
                </a:path>
              </a:pathLst>
            </a:custGeom>
            <a:solidFill>
              <a:srgbClr val="FFFFFF"/>
            </a:solidFill>
          </p:spPr>
          <p:txBody>
            <a:bodyPr wrap="square" lIns="0" tIns="0" rIns="0" bIns="0" rtlCol="0"/>
            <a:lstStyle/>
            <a:p>
              <a:endParaRPr/>
            </a:p>
          </p:txBody>
        </p:sp>
        <p:pic>
          <p:nvPicPr>
            <p:cNvPr id="46" name="object 46"/>
            <p:cNvPicPr/>
            <p:nvPr/>
          </p:nvPicPr>
          <p:blipFill>
            <a:blip r:embed="rId3" cstate="print"/>
            <a:stretch>
              <a:fillRect/>
            </a:stretch>
          </p:blipFill>
          <p:spPr>
            <a:xfrm>
              <a:off x="15117439" y="8462067"/>
              <a:ext cx="155845" cy="155845"/>
            </a:xfrm>
            <a:prstGeom prst="rect">
              <a:avLst/>
            </a:prstGeom>
          </p:spPr>
        </p:pic>
      </p:grpSp>
      <p:sp>
        <p:nvSpPr>
          <p:cNvPr id="47" name="object 47"/>
          <p:cNvSpPr txBox="1"/>
          <p:nvPr/>
        </p:nvSpPr>
        <p:spPr>
          <a:xfrm>
            <a:off x="8037314" y="5781138"/>
            <a:ext cx="4033043" cy="773930"/>
          </a:xfrm>
          <a:prstGeom prst="rect">
            <a:avLst/>
          </a:prstGeom>
        </p:spPr>
        <p:txBody>
          <a:bodyPr vert="horz" wrap="square" lIns="0" tIns="12065" rIns="0" bIns="0" rtlCol="0">
            <a:spAutoFit/>
          </a:bodyPr>
          <a:lstStyle/>
          <a:p>
            <a:pPr marL="1539240" marR="5080" indent="-1527175">
              <a:lnSpc>
                <a:spcPct val="100000"/>
              </a:lnSpc>
              <a:spcBef>
                <a:spcPts val="95"/>
              </a:spcBef>
            </a:pPr>
            <a:r>
              <a:rPr lang="en-US" sz="4950" b="1" spc="-35" dirty="0">
                <a:latin typeface="Calibri"/>
                <a:cs typeface="Calibri"/>
              </a:rPr>
              <a:t>LBS Protocol</a:t>
            </a:r>
            <a:endParaRPr lang="en-US" sz="4950" dirty="0">
              <a:latin typeface="Calibri"/>
              <a:cs typeface="Calibri"/>
            </a:endParaRPr>
          </a:p>
        </p:txBody>
      </p:sp>
      <p:sp>
        <p:nvSpPr>
          <p:cNvPr id="49" name="object 49"/>
          <p:cNvSpPr txBox="1"/>
          <p:nvPr/>
        </p:nvSpPr>
        <p:spPr>
          <a:xfrm>
            <a:off x="1407317" y="2896047"/>
            <a:ext cx="3524267" cy="2239139"/>
          </a:xfrm>
          <a:prstGeom prst="rect">
            <a:avLst/>
          </a:prstGeom>
        </p:spPr>
        <p:txBody>
          <a:bodyPr vert="horz" wrap="square" lIns="0" tIns="11430" rIns="0" bIns="0" rtlCol="0">
            <a:spAutoFit/>
          </a:bodyPr>
          <a:lstStyle/>
          <a:p>
            <a:pPr marL="12700" marR="5080" indent="-12700">
              <a:lnSpc>
                <a:spcPct val="123100"/>
              </a:lnSpc>
              <a:spcBef>
                <a:spcPts val="90"/>
              </a:spcBef>
            </a:pPr>
            <a:r>
              <a:rPr lang="en-US" sz="2400" b="1" spc="10" dirty="0">
                <a:solidFill>
                  <a:srgbClr val="FFFFFF"/>
                </a:solidFill>
                <a:latin typeface="Segoe UI"/>
                <a:cs typeface="Segoe UI"/>
              </a:rPr>
              <a:t>Maximizing support available through projects (ACP MEAs III)  based on requests from Contracting Countries</a:t>
            </a:r>
            <a:endParaRPr lang="en-US" sz="2400" dirty="0">
              <a:latin typeface="Segoe UI"/>
              <a:cs typeface="Segoe UI"/>
            </a:endParaRPr>
          </a:p>
        </p:txBody>
      </p:sp>
      <p:sp>
        <p:nvSpPr>
          <p:cNvPr id="50" name="object 50"/>
          <p:cNvSpPr txBox="1"/>
          <p:nvPr/>
        </p:nvSpPr>
        <p:spPr>
          <a:xfrm>
            <a:off x="2068705" y="8169066"/>
            <a:ext cx="2743711" cy="876266"/>
          </a:xfrm>
          <a:prstGeom prst="rect">
            <a:avLst/>
          </a:prstGeom>
        </p:spPr>
        <p:txBody>
          <a:bodyPr vert="horz" wrap="square" lIns="0" tIns="11430" rIns="0" bIns="0" rtlCol="0">
            <a:spAutoFit/>
          </a:bodyPr>
          <a:lstStyle/>
          <a:p>
            <a:pPr marR="5080" indent="12700">
              <a:lnSpc>
                <a:spcPct val="123100"/>
              </a:lnSpc>
              <a:spcBef>
                <a:spcPts val="90"/>
              </a:spcBef>
            </a:pPr>
            <a:r>
              <a:rPr lang="en-US" sz="2400" b="1" spc="10" dirty="0">
                <a:solidFill>
                  <a:srgbClr val="FFFFFF"/>
                </a:solidFill>
                <a:latin typeface="Segoe UI"/>
                <a:cs typeface="Segoe UI"/>
              </a:rPr>
              <a:t>Ratification of the LBS Protocol</a:t>
            </a:r>
          </a:p>
        </p:txBody>
      </p:sp>
      <p:sp>
        <p:nvSpPr>
          <p:cNvPr id="53" name="object 53"/>
          <p:cNvSpPr txBox="1"/>
          <p:nvPr/>
        </p:nvSpPr>
        <p:spPr>
          <a:xfrm>
            <a:off x="15667392" y="3456665"/>
            <a:ext cx="3379335" cy="1858201"/>
          </a:xfrm>
          <a:prstGeom prst="rect">
            <a:avLst/>
          </a:prstGeom>
        </p:spPr>
        <p:txBody>
          <a:bodyPr vert="horz" wrap="square" lIns="0" tIns="11430" rIns="0" bIns="0" rtlCol="0">
            <a:spAutoFit/>
          </a:bodyPr>
          <a:lstStyle/>
          <a:p>
            <a:r>
              <a:rPr lang="en-US" sz="2400" b="1" dirty="0">
                <a:solidFill>
                  <a:schemeClr val="bg1"/>
                </a:solidFill>
              </a:rPr>
              <a:t>Engagement of Focal Points – participation in Open Ended Working Group on Monitoring and Assessment</a:t>
            </a:r>
          </a:p>
        </p:txBody>
      </p:sp>
      <p:sp>
        <p:nvSpPr>
          <p:cNvPr id="54" name="object 54"/>
          <p:cNvSpPr txBox="1"/>
          <p:nvPr/>
        </p:nvSpPr>
        <p:spPr>
          <a:xfrm>
            <a:off x="15658505" y="8148515"/>
            <a:ext cx="4228111" cy="876266"/>
          </a:xfrm>
          <a:prstGeom prst="rect">
            <a:avLst/>
          </a:prstGeom>
        </p:spPr>
        <p:txBody>
          <a:bodyPr vert="horz" wrap="square" lIns="0" tIns="11430" rIns="0" bIns="0" rtlCol="0">
            <a:spAutoFit/>
          </a:bodyPr>
          <a:lstStyle/>
          <a:p>
            <a:pPr marL="12700" marR="5080">
              <a:lnSpc>
                <a:spcPct val="123100"/>
              </a:lnSpc>
              <a:spcBef>
                <a:spcPts val="90"/>
              </a:spcBef>
            </a:pPr>
            <a:r>
              <a:rPr lang="en-US" sz="2400" b="1" spc="15" dirty="0">
                <a:solidFill>
                  <a:srgbClr val="FFFFFF"/>
                </a:solidFill>
                <a:latin typeface="Segoe UI"/>
                <a:cs typeface="Segoe UI"/>
              </a:rPr>
              <a:t>Contributions to the Caribbean Trust Fund</a:t>
            </a:r>
          </a:p>
        </p:txBody>
      </p:sp>
      <p:sp>
        <p:nvSpPr>
          <p:cNvPr id="55" name="object 55"/>
          <p:cNvSpPr txBox="1"/>
          <p:nvPr/>
        </p:nvSpPr>
        <p:spPr>
          <a:xfrm>
            <a:off x="13485803" y="9613085"/>
            <a:ext cx="1697989" cy="327660"/>
          </a:xfrm>
          <a:prstGeom prst="rect">
            <a:avLst/>
          </a:prstGeom>
        </p:spPr>
        <p:txBody>
          <a:bodyPr vert="horz" wrap="square" lIns="0" tIns="16510" rIns="0" bIns="0" rtlCol="0">
            <a:spAutoFit/>
          </a:bodyPr>
          <a:lstStyle/>
          <a:p>
            <a:pPr marL="12700">
              <a:lnSpc>
                <a:spcPct val="100000"/>
              </a:lnSpc>
              <a:spcBef>
                <a:spcPts val="130"/>
              </a:spcBef>
            </a:pPr>
            <a:r>
              <a:rPr sz="1950" b="1" spc="10" dirty="0">
                <a:solidFill>
                  <a:srgbClr val="FFFFFF"/>
                </a:solidFill>
                <a:latin typeface="Segoe UI"/>
                <a:cs typeface="Segoe UI"/>
              </a:rPr>
              <a:t>LBS</a:t>
            </a:r>
            <a:r>
              <a:rPr sz="1950" b="1" spc="-15" dirty="0">
                <a:solidFill>
                  <a:srgbClr val="FFFFFF"/>
                </a:solidFill>
                <a:latin typeface="Segoe UI"/>
                <a:cs typeface="Segoe UI"/>
              </a:rPr>
              <a:t> </a:t>
            </a:r>
            <a:r>
              <a:rPr sz="1950" b="1" spc="10" dirty="0">
                <a:solidFill>
                  <a:srgbClr val="FFFFFF"/>
                </a:solidFill>
                <a:latin typeface="Segoe UI"/>
                <a:cs typeface="Segoe UI"/>
              </a:rPr>
              <a:t>Pre</a:t>
            </a:r>
            <a:r>
              <a:rPr sz="1950" b="1" spc="-25" dirty="0">
                <a:solidFill>
                  <a:srgbClr val="FFFFFF"/>
                </a:solidFill>
                <a:latin typeface="Segoe UI"/>
                <a:cs typeface="Segoe UI"/>
              </a:rPr>
              <a:t> </a:t>
            </a:r>
            <a:r>
              <a:rPr sz="1950" b="1" spc="10" dirty="0">
                <a:solidFill>
                  <a:srgbClr val="FFFFFF"/>
                </a:solidFill>
                <a:latin typeface="Segoe UI"/>
                <a:cs typeface="Segoe UI"/>
              </a:rPr>
              <a:t>COP</a:t>
            </a:r>
            <a:r>
              <a:rPr sz="1950" b="1" spc="-15" dirty="0">
                <a:solidFill>
                  <a:srgbClr val="FFFFFF"/>
                </a:solidFill>
                <a:latin typeface="Segoe UI"/>
                <a:cs typeface="Segoe UI"/>
              </a:rPr>
              <a:t> </a:t>
            </a:r>
            <a:r>
              <a:rPr sz="1950" b="1" spc="15" dirty="0">
                <a:solidFill>
                  <a:srgbClr val="FFFFFF"/>
                </a:solidFill>
                <a:latin typeface="Segoe UI"/>
                <a:cs typeface="Segoe UI"/>
              </a:rPr>
              <a:t>5</a:t>
            </a:r>
            <a:endParaRPr sz="1950" dirty="0">
              <a:latin typeface="Segoe UI"/>
              <a:cs typeface="Segoe UI"/>
            </a:endParaRPr>
          </a:p>
        </p:txBody>
      </p:sp>
      <p:sp>
        <p:nvSpPr>
          <p:cNvPr id="56" name="object 56"/>
          <p:cNvSpPr txBox="1"/>
          <p:nvPr/>
        </p:nvSpPr>
        <p:spPr>
          <a:xfrm>
            <a:off x="7884272" y="2294161"/>
            <a:ext cx="4205557" cy="876266"/>
          </a:xfrm>
          <a:prstGeom prst="rect">
            <a:avLst/>
          </a:prstGeom>
        </p:spPr>
        <p:txBody>
          <a:bodyPr vert="horz" wrap="square" lIns="0" tIns="11430" rIns="0" bIns="0" rtlCol="0">
            <a:spAutoFit/>
          </a:bodyPr>
          <a:lstStyle/>
          <a:p>
            <a:pPr marL="57150" marR="5080" indent="-46038">
              <a:lnSpc>
                <a:spcPct val="123100"/>
              </a:lnSpc>
              <a:spcBef>
                <a:spcPts val="90"/>
              </a:spcBef>
            </a:pPr>
            <a:r>
              <a:rPr lang="en-US" sz="2400" b="1" spc="10" dirty="0">
                <a:solidFill>
                  <a:srgbClr val="FFFFFF"/>
                </a:solidFill>
                <a:latin typeface="Segoe UI"/>
                <a:cs typeface="Segoe UI"/>
              </a:rPr>
              <a:t>Delays in processing time for projects and recruitment</a:t>
            </a:r>
          </a:p>
        </p:txBody>
      </p:sp>
      <p:sp>
        <p:nvSpPr>
          <p:cNvPr id="58" name="object 58"/>
          <p:cNvSpPr txBox="1">
            <a:spLocks noGrp="1"/>
          </p:cNvSpPr>
          <p:nvPr>
            <p:ph type="title"/>
          </p:nvPr>
        </p:nvSpPr>
        <p:spPr>
          <a:xfrm>
            <a:off x="6136367" y="391809"/>
            <a:ext cx="6935550" cy="779780"/>
          </a:xfrm>
          <a:prstGeom prst="rect">
            <a:avLst/>
          </a:prstGeom>
        </p:spPr>
        <p:txBody>
          <a:bodyPr vert="horz" wrap="square" lIns="0" tIns="12065" rIns="0" bIns="0" rtlCol="0">
            <a:spAutoFit/>
          </a:bodyPr>
          <a:lstStyle/>
          <a:p>
            <a:pPr marL="12700" algn="ctr">
              <a:lnSpc>
                <a:spcPct val="100000"/>
              </a:lnSpc>
              <a:spcBef>
                <a:spcPts val="95"/>
              </a:spcBef>
            </a:pPr>
            <a:r>
              <a:rPr lang="en-US" sz="4950" spc="-15" dirty="0"/>
              <a:t>Challenges</a:t>
            </a:r>
            <a:endParaRPr sz="4950" dirty="0"/>
          </a:p>
        </p:txBody>
      </p:sp>
      <p:sp>
        <p:nvSpPr>
          <p:cNvPr id="63" name="object 5">
            <a:extLst>
              <a:ext uri="{FF2B5EF4-FFF2-40B4-BE49-F238E27FC236}">
                <a16:creationId xmlns:a16="http://schemas.microsoft.com/office/drawing/2014/main" id="{4202FDC3-E888-C34B-3C10-06B9D5278CFB}"/>
              </a:ext>
            </a:extLst>
          </p:cNvPr>
          <p:cNvSpPr/>
          <p:nvPr/>
        </p:nvSpPr>
        <p:spPr>
          <a:xfrm>
            <a:off x="9885283" y="7539672"/>
            <a:ext cx="45719" cy="1676050"/>
          </a:xfrm>
          <a:custGeom>
            <a:avLst/>
            <a:gdLst/>
            <a:ahLst/>
            <a:cxnLst/>
            <a:rect l="l" t="t" r="r" b="b"/>
            <a:pathLst>
              <a:path w="3809" h="2348229">
                <a:moveTo>
                  <a:pt x="3414" y="0"/>
                </a:moveTo>
                <a:lnTo>
                  <a:pt x="0" y="2347740"/>
                </a:lnTo>
              </a:path>
            </a:pathLst>
          </a:custGeom>
          <a:ln w="31420">
            <a:solidFill>
              <a:srgbClr val="7E7E7E"/>
            </a:solidFill>
          </a:ln>
        </p:spPr>
        <p:txBody>
          <a:bodyPr wrap="square" lIns="0" tIns="0" rIns="0" bIns="0" rtlCol="0"/>
          <a:lstStyle/>
          <a:p>
            <a:endParaRPr/>
          </a:p>
        </p:txBody>
      </p:sp>
      <p:sp>
        <p:nvSpPr>
          <p:cNvPr id="64" name="object 22">
            <a:extLst>
              <a:ext uri="{FF2B5EF4-FFF2-40B4-BE49-F238E27FC236}">
                <a16:creationId xmlns:a16="http://schemas.microsoft.com/office/drawing/2014/main" id="{616E42CF-1936-10A7-A285-A7EB37CCEABA}"/>
              </a:ext>
            </a:extLst>
          </p:cNvPr>
          <p:cNvSpPr/>
          <p:nvPr/>
        </p:nvSpPr>
        <p:spPr>
          <a:xfrm>
            <a:off x="7776956" y="9021539"/>
            <a:ext cx="4532316" cy="1991409"/>
          </a:xfrm>
          <a:custGeom>
            <a:avLst/>
            <a:gdLst/>
            <a:ahLst/>
            <a:cxnLst/>
            <a:rect l="l" t="t" r="r" b="b"/>
            <a:pathLst>
              <a:path w="4401820" h="741680">
                <a:moveTo>
                  <a:pt x="4030623" y="0"/>
                </a:moveTo>
                <a:lnTo>
                  <a:pt x="370762" y="0"/>
                </a:lnTo>
                <a:lnTo>
                  <a:pt x="324254" y="2888"/>
                </a:lnTo>
                <a:lnTo>
                  <a:pt x="279470" y="11323"/>
                </a:lnTo>
                <a:lnTo>
                  <a:pt x="236757" y="24956"/>
                </a:lnTo>
                <a:lnTo>
                  <a:pt x="196464" y="43440"/>
                </a:lnTo>
                <a:lnTo>
                  <a:pt x="158937" y="66427"/>
                </a:lnTo>
                <a:lnTo>
                  <a:pt x="124523" y="93571"/>
                </a:lnTo>
                <a:lnTo>
                  <a:pt x="93571" y="124523"/>
                </a:lnTo>
                <a:lnTo>
                  <a:pt x="66427" y="158937"/>
                </a:lnTo>
                <a:lnTo>
                  <a:pt x="43440" y="196464"/>
                </a:lnTo>
                <a:lnTo>
                  <a:pt x="24956" y="236757"/>
                </a:lnTo>
                <a:lnTo>
                  <a:pt x="11323" y="279470"/>
                </a:lnTo>
                <a:lnTo>
                  <a:pt x="2888" y="324254"/>
                </a:lnTo>
                <a:lnTo>
                  <a:pt x="0" y="370762"/>
                </a:lnTo>
                <a:lnTo>
                  <a:pt x="2888" y="417269"/>
                </a:lnTo>
                <a:lnTo>
                  <a:pt x="11323" y="462053"/>
                </a:lnTo>
                <a:lnTo>
                  <a:pt x="24956" y="504766"/>
                </a:lnTo>
                <a:lnTo>
                  <a:pt x="43440" y="545059"/>
                </a:lnTo>
                <a:lnTo>
                  <a:pt x="66427" y="582586"/>
                </a:lnTo>
                <a:lnTo>
                  <a:pt x="93571" y="617000"/>
                </a:lnTo>
                <a:lnTo>
                  <a:pt x="124523" y="647952"/>
                </a:lnTo>
                <a:lnTo>
                  <a:pt x="158937" y="675096"/>
                </a:lnTo>
                <a:lnTo>
                  <a:pt x="196464" y="698083"/>
                </a:lnTo>
                <a:lnTo>
                  <a:pt x="236757" y="716567"/>
                </a:lnTo>
                <a:lnTo>
                  <a:pt x="279470" y="730200"/>
                </a:lnTo>
                <a:lnTo>
                  <a:pt x="324254" y="738635"/>
                </a:lnTo>
                <a:lnTo>
                  <a:pt x="370762" y="741524"/>
                </a:lnTo>
                <a:lnTo>
                  <a:pt x="4030623" y="741524"/>
                </a:lnTo>
                <a:lnTo>
                  <a:pt x="4077130" y="738635"/>
                </a:lnTo>
                <a:lnTo>
                  <a:pt x="4121914" y="730200"/>
                </a:lnTo>
                <a:lnTo>
                  <a:pt x="4164627" y="716567"/>
                </a:lnTo>
                <a:lnTo>
                  <a:pt x="4204920" y="698083"/>
                </a:lnTo>
                <a:lnTo>
                  <a:pt x="4242447" y="675096"/>
                </a:lnTo>
                <a:lnTo>
                  <a:pt x="4276861" y="647952"/>
                </a:lnTo>
                <a:lnTo>
                  <a:pt x="4307813" y="617000"/>
                </a:lnTo>
                <a:lnTo>
                  <a:pt x="4334957" y="582586"/>
                </a:lnTo>
                <a:lnTo>
                  <a:pt x="4357944" y="545059"/>
                </a:lnTo>
                <a:lnTo>
                  <a:pt x="4376428" y="504766"/>
                </a:lnTo>
                <a:lnTo>
                  <a:pt x="4390061" y="462053"/>
                </a:lnTo>
                <a:lnTo>
                  <a:pt x="4398496" y="417269"/>
                </a:lnTo>
                <a:lnTo>
                  <a:pt x="4401385" y="370762"/>
                </a:lnTo>
                <a:lnTo>
                  <a:pt x="4398496" y="324254"/>
                </a:lnTo>
                <a:lnTo>
                  <a:pt x="4390061" y="279470"/>
                </a:lnTo>
                <a:lnTo>
                  <a:pt x="4376428" y="236757"/>
                </a:lnTo>
                <a:lnTo>
                  <a:pt x="4357944" y="196464"/>
                </a:lnTo>
                <a:lnTo>
                  <a:pt x="4334957" y="158937"/>
                </a:lnTo>
                <a:lnTo>
                  <a:pt x="4307813" y="124523"/>
                </a:lnTo>
                <a:lnTo>
                  <a:pt x="4276861" y="93571"/>
                </a:lnTo>
                <a:lnTo>
                  <a:pt x="4242447" y="66427"/>
                </a:lnTo>
                <a:lnTo>
                  <a:pt x="4204920" y="43440"/>
                </a:lnTo>
                <a:lnTo>
                  <a:pt x="4164627" y="24956"/>
                </a:lnTo>
                <a:lnTo>
                  <a:pt x="4121914" y="11323"/>
                </a:lnTo>
                <a:lnTo>
                  <a:pt x="4077130" y="2888"/>
                </a:lnTo>
                <a:lnTo>
                  <a:pt x="4030623" y="0"/>
                </a:lnTo>
                <a:close/>
              </a:path>
            </a:pathLst>
          </a:custGeom>
          <a:solidFill>
            <a:srgbClr val="0180B8"/>
          </a:solidFill>
        </p:spPr>
        <p:txBody>
          <a:bodyPr wrap="square" lIns="0" tIns="0" rIns="0" bIns="0" rtlCol="0"/>
          <a:lstStyle/>
          <a:p>
            <a:endParaRPr/>
          </a:p>
        </p:txBody>
      </p:sp>
      <p:sp>
        <p:nvSpPr>
          <p:cNvPr id="66" name="object 23">
            <a:extLst>
              <a:ext uri="{FF2B5EF4-FFF2-40B4-BE49-F238E27FC236}">
                <a16:creationId xmlns:a16="http://schemas.microsoft.com/office/drawing/2014/main" id="{9A026FEB-7703-2073-5E08-5C01177B8EDF}"/>
              </a:ext>
            </a:extLst>
          </p:cNvPr>
          <p:cNvSpPr/>
          <p:nvPr/>
        </p:nvSpPr>
        <p:spPr>
          <a:xfrm>
            <a:off x="9751298" y="8975183"/>
            <a:ext cx="267970" cy="286038"/>
          </a:xfrm>
          <a:custGeom>
            <a:avLst/>
            <a:gdLst/>
            <a:ahLst/>
            <a:cxnLst/>
            <a:rect l="l" t="t" r="r" b="b"/>
            <a:pathLst>
              <a:path w="267970" h="267969">
                <a:moveTo>
                  <a:pt x="133851" y="0"/>
                </a:moveTo>
                <a:lnTo>
                  <a:pt x="91544" y="6824"/>
                </a:lnTo>
                <a:lnTo>
                  <a:pt x="54801" y="25826"/>
                </a:lnTo>
                <a:lnTo>
                  <a:pt x="25826" y="54801"/>
                </a:lnTo>
                <a:lnTo>
                  <a:pt x="6824" y="91544"/>
                </a:lnTo>
                <a:lnTo>
                  <a:pt x="0" y="133851"/>
                </a:lnTo>
                <a:lnTo>
                  <a:pt x="6824" y="176157"/>
                </a:lnTo>
                <a:lnTo>
                  <a:pt x="25826" y="212901"/>
                </a:lnTo>
                <a:lnTo>
                  <a:pt x="54801" y="241876"/>
                </a:lnTo>
                <a:lnTo>
                  <a:pt x="91544" y="260878"/>
                </a:lnTo>
                <a:lnTo>
                  <a:pt x="133851" y="267702"/>
                </a:lnTo>
                <a:lnTo>
                  <a:pt x="176157" y="260878"/>
                </a:lnTo>
                <a:lnTo>
                  <a:pt x="212901" y="241876"/>
                </a:lnTo>
                <a:lnTo>
                  <a:pt x="241876" y="212901"/>
                </a:lnTo>
                <a:lnTo>
                  <a:pt x="260878" y="176157"/>
                </a:lnTo>
                <a:lnTo>
                  <a:pt x="267702" y="133851"/>
                </a:lnTo>
                <a:lnTo>
                  <a:pt x="260878" y="91544"/>
                </a:lnTo>
                <a:lnTo>
                  <a:pt x="241876" y="54801"/>
                </a:lnTo>
                <a:lnTo>
                  <a:pt x="212901" y="25826"/>
                </a:lnTo>
                <a:lnTo>
                  <a:pt x="176157" y="6824"/>
                </a:lnTo>
                <a:lnTo>
                  <a:pt x="133851" y="0"/>
                </a:lnTo>
                <a:close/>
              </a:path>
            </a:pathLst>
          </a:custGeom>
          <a:solidFill>
            <a:srgbClr val="FFFFFF"/>
          </a:solidFill>
        </p:spPr>
        <p:txBody>
          <a:bodyPr wrap="square" lIns="0" tIns="0" rIns="0" bIns="0" rtlCol="0"/>
          <a:lstStyle/>
          <a:p>
            <a:endParaRPr/>
          </a:p>
        </p:txBody>
      </p:sp>
      <p:pic>
        <p:nvPicPr>
          <p:cNvPr id="65" name="object 24">
            <a:extLst>
              <a:ext uri="{FF2B5EF4-FFF2-40B4-BE49-F238E27FC236}">
                <a16:creationId xmlns:a16="http://schemas.microsoft.com/office/drawing/2014/main" id="{6B19FDBB-CE22-F75F-91EB-DA2E26F1298E}"/>
              </a:ext>
            </a:extLst>
          </p:cNvPr>
          <p:cNvPicPr/>
          <p:nvPr/>
        </p:nvPicPr>
        <p:blipFill>
          <a:blip r:embed="rId2" cstate="print"/>
          <a:stretch>
            <a:fillRect/>
          </a:stretch>
        </p:blipFill>
        <p:spPr>
          <a:xfrm>
            <a:off x="9807360" y="9050711"/>
            <a:ext cx="155845" cy="165011"/>
          </a:xfrm>
          <a:prstGeom prst="rect">
            <a:avLst/>
          </a:prstGeom>
        </p:spPr>
      </p:pic>
      <p:sp>
        <p:nvSpPr>
          <p:cNvPr id="67" name="object 56">
            <a:extLst>
              <a:ext uri="{FF2B5EF4-FFF2-40B4-BE49-F238E27FC236}">
                <a16:creationId xmlns:a16="http://schemas.microsoft.com/office/drawing/2014/main" id="{307E599A-9A5D-3B6B-0A62-59D682976893}"/>
              </a:ext>
            </a:extLst>
          </p:cNvPr>
          <p:cNvSpPr txBox="1"/>
          <p:nvPr/>
        </p:nvSpPr>
        <p:spPr>
          <a:xfrm>
            <a:off x="8115049" y="9636907"/>
            <a:ext cx="4205557" cy="876266"/>
          </a:xfrm>
          <a:prstGeom prst="rect">
            <a:avLst/>
          </a:prstGeom>
        </p:spPr>
        <p:txBody>
          <a:bodyPr vert="horz" wrap="square" lIns="0" tIns="11430" rIns="0" bIns="0" rtlCol="0">
            <a:spAutoFit/>
          </a:bodyPr>
          <a:lstStyle/>
          <a:p>
            <a:pPr marL="57150" marR="5080" indent="-46038">
              <a:lnSpc>
                <a:spcPct val="123100"/>
              </a:lnSpc>
              <a:spcBef>
                <a:spcPts val="90"/>
              </a:spcBef>
            </a:pPr>
            <a:r>
              <a:rPr lang="en-US" sz="2400" b="1" spc="10" dirty="0">
                <a:solidFill>
                  <a:srgbClr val="FFFFFF"/>
                </a:solidFill>
                <a:latin typeface="Segoe UI"/>
                <a:cs typeface="Segoe UI"/>
              </a:rPr>
              <a:t>Untimely updates of new/ replacement Focal Points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 y="-14819"/>
            <a:ext cx="20104089" cy="11311383"/>
          </a:xfrm>
          <a:prstGeom prst="rect">
            <a:avLst/>
          </a:prstGeom>
        </p:spPr>
      </p:pic>
      <p:sp>
        <p:nvSpPr>
          <p:cNvPr id="14" name="Title 13">
            <a:extLst>
              <a:ext uri="{FF2B5EF4-FFF2-40B4-BE49-F238E27FC236}">
                <a16:creationId xmlns:a16="http://schemas.microsoft.com/office/drawing/2014/main" id="{92644197-070D-324D-27EB-E302FF9822A8}"/>
              </a:ext>
            </a:extLst>
          </p:cNvPr>
          <p:cNvSpPr txBox="1">
            <a:spLocks noGrp="1"/>
          </p:cNvSpPr>
          <p:nvPr>
            <p:ph type="title"/>
          </p:nvPr>
        </p:nvSpPr>
        <p:spPr>
          <a:xfrm>
            <a:off x="3159612" y="263741"/>
            <a:ext cx="11614150" cy="1154996"/>
          </a:xfrm>
          <a:prstGeom prst="rect">
            <a:avLst/>
          </a:prstGeom>
          <a:noFill/>
        </p:spPr>
        <p:txBody>
          <a:bodyPr wrap="square" rtlCol="0">
            <a:spAutoFit/>
          </a:bodyPr>
          <a:lstStyle/>
          <a:p>
            <a:pPr algn="ctr">
              <a:lnSpc>
                <a:spcPct val="150000"/>
              </a:lnSpc>
            </a:pPr>
            <a:r>
              <a:rPr lang="en-029" sz="2638" i="1" dirty="0"/>
              <a:t>United Nations Environment Programme Cartagena Convention Secretariat</a:t>
            </a:r>
          </a:p>
          <a:p>
            <a:pPr algn="ctr">
              <a:lnSpc>
                <a:spcPct val="150000"/>
              </a:lnSpc>
            </a:pPr>
            <a:r>
              <a:rPr lang="en-029" sz="2638" b="1" i="1" dirty="0">
                <a:solidFill>
                  <a:schemeClr val="accent6">
                    <a:lumMod val="75000"/>
                  </a:schemeClr>
                </a:solidFill>
              </a:rPr>
              <a:t>Protecting Our Caribbean Sea. Sustaining Our Future</a:t>
            </a:r>
          </a:p>
        </p:txBody>
      </p:sp>
      <p:pic>
        <p:nvPicPr>
          <p:cNvPr id="18" name="Picture 17" descr="A close up of a logo&#10;&#10;Description automatically generated">
            <a:extLst>
              <a:ext uri="{FF2B5EF4-FFF2-40B4-BE49-F238E27FC236}">
                <a16:creationId xmlns:a16="http://schemas.microsoft.com/office/drawing/2014/main" id="{11E6186E-5526-E575-2B32-649057C86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9898" y="35071"/>
            <a:ext cx="1814190" cy="1711915"/>
          </a:xfrm>
          <a:prstGeom prst="rect">
            <a:avLst/>
          </a:prstGeom>
        </p:spPr>
      </p:pic>
      <p:pic>
        <p:nvPicPr>
          <p:cNvPr id="19" name="Picture 18" descr="A close up of a logo&#10;&#10;Description automatically generated">
            <a:extLst>
              <a:ext uri="{FF2B5EF4-FFF2-40B4-BE49-F238E27FC236}">
                <a16:creationId xmlns:a16="http://schemas.microsoft.com/office/drawing/2014/main" id="{538D76EC-9D5E-5BA8-0CCF-96A7C76F0B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77564" y="35072"/>
            <a:ext cx="1612334" cy="1612334"/>
          </a:xfrm>
          <a:prstGeom prst="rect">
            <a:avLst/>
          </a:prstGeom>
        </p:spPr>
      </p:pic>
      <p:sp>
        <p:nvSpPr>
          <p:cNvPr id="20" name="object 28">
            <a:extLst>
              <a:ext uri="{FF2B5EF4-FFF2-40B4-BE49-F238E27FC236}">
                <a16:creationId xmlns:a16="http://schemas.microsoft.com/office/drawing/2014/main" id="{F00C56B8-7763-8E81-C58C-419F5BA92305}"/>
              </a:ext>
            </a:extLst>
          </p:cNvPr>
          <p:cNvSpPr txBox="1"/>
          <p:nvPr/>
        </p:nvSpPr>
        <p:spPr>
          <a:xfrm>
            <a:off x="3042422" y="1668224"/>
            <a:ext cx="12434139" cy="8685968"/>
          </a:xfrm>
          <a:prstGeom prst="rect">
            <a:avLst/>
          </a:prstGeom>
        </p:spPr>
        <p:txBody>
          <a:bodyPr vert="horz" wrap="square" lIns="0" tIns="17780" rIns="0" bIns="0" rtlCol="0">
            <a:spAutoFit/>
          </a:bodyPr>
          <a:lstStyle/>
          <a:p>
            <a:pPr marR="12065" algn="ctr">
              <a:lnSpc>
                <a:spcPct val="100000"/>
              </a:lnSpc>
              <a:spcBef>
                <a:spcPts val="140"/>
              </a:spcBef>
            </a:pPr>
            <a:r>
              <a:rPr sz="4800" b="1" i="1" spc="15" dirty="0">
                <a:solidFill>
                  <a:schemeClr val="bg1"/>
                </a:solidFill>
                <a:latin typeface="Century Gothic"/>
                <a:cs typeface="Century Gothic"/>
              </a:rPr>
              <a:t>Sustaining</a:t>
            </a:r>
            <a:r>
              <a:rPr sz="4800" b="1" i="1" dirty="0">
                <a:solidFill>
                  <a:schemeClr val="bg1"/>
                </a:solidFill>
                <a:latin typeface="Century Gothic"/>
                <a:cs typeface="Century Gothic"/>
              </a:rPr>
              <a:t> </a:t>
            </a:r>
            <a:r>
              <a:rPr sz="4800" b="1" i="1" spc="15" dirty="0">
                <a:solidFill>
                  <a:schemeClr val="bg1"/>
                </a:solidFill>
                <a:latin typeface="Century Gothic"/>
                <a:cs typeface="Century Gothic"/>
              </a:rPr>
              <a:t>Our</a:t>
            </a:r>
            <a:r>
              <a:rPr sz="4800" b="1" i="1" spc="-25" dirty="0">
                <a:solidFill>
                  <a:schemeClr val="bg1"/>
                </a:solidFill>
                <a:latin typeface="Century Gothic"/>
                <a:cs typeface="Century Gothic"/>
              </a:rPr>
              <a:t> </a:t>
            </a:r>
            <a:r>
              <a:rPr sz="4800" b="1" i="1" spc="10" dirty="0">
                <a:solidFill>
                  <a:schemeClr val="bg1"/>
                </a:solidFill>
                <a:latin typeface="Century Gothic"/>
                <a:cs typeface="Century Gothic"/>
              </a:rPr>
              <a:t>Future</a:t>
            </a:r>
            <a:endParaRPr lang="en-US" sz="4800" b="1" i="1" spc="10" dirty="0">
              <a:solidFill>
                <a:schemeClr val="bg1"/>
              </a:solidFill>
              <a:latin typeface="Century Gothic"/>
              <a:cs typeface="Century Gothic"/>
            </a:endParaRPr>
          </a:p>
          <a:p>
            <a:pPr marR="12065" algn="ctr">
              <a:lnSpc>
                <a:spcPct val="100000"/>
              </a:lnSpc>
              <a:spcBef>
                <a:spcPts val="140"/>
              </a:spcBef>
            </a:pPr>
            <a:r>
              <a:rPr sz="5250" b="1" spc="-70" dirty="0">
                <a:latin typeface="Century Gothic"/>
                <a:cs typeface="Century Gothic"/>
              </a:rPr>
              <a:t>THANK</a:t>
            </a:r>
            <a:r>
              <a:rPr sz="5250" b="1" spc="-200" dirty="0">
                <a:latin typeface="Century Gothic"/>
                <a:cs typeface="Century Gothic"/>
              </a:rPr>
              <a:t> </a:t>
            </a:r>
            <a:r>
              <a:rPr sz="5250" b="1" spc="-85" dirty="0">
                <a:latin typeface="Century Gothic"/>
                <a:cs typeface="Century Gothic"/>
              </a:rPr>
              <a:t>YOU/GRACIAS/MERCI</a:t>
            </a:r>
            <a:endParaRPr lang="en-US" sz="5250" b="1" spc="-85" dirty="0">
              <a:latin typeface="Century Gothic"/>
              <a:cs typeface="Century Gothic"/>
            </a:endParaRPr>
          </a:p>
          <a:p>
            <a:pPr marL="871219" marR="778510" algn="ctr">
              <a:lnSpc>
                <a:spcPct val="100800"/>
              </a:lnSpc>
              <a:spcBef>
                <a:spcPts val="2855"/>
              </a:spcBef>
            </a:pPr>
            <a:endParaRPr lang="en-US" sz="3600" b="1" spc="10" dirty="0">
              <a:solidFill>
                <a:schemeClr val="tx2">
                  <a:lumMod val="20000"/>
                  <a:lumOff val="80000"/>
                </a:schemeClr>
              </a:solidFill>
              <a:latin typeface="Century Gothic"/>
              <a:cs typeface="Poppins ExtraBold" panose="00000900000000000000" pitchFamily="2" charset="0"/>
            </a:endParaRPr>
          </a:p>
          <a:p>
            <a:pPr marL="871219" marR="778510" algn="ctr">
              <a:lnSpc>
                <a:spcPct val="100800"/>
              </a:lnSpc>
              <a:spcBef>
                <a:spcPts val="2855"/>
              </a:spcBef>
            </a:pPr>
            <a:r>
              <a:rPr sz="3600" b="1" spc="10" dirty="0">
                <a:solidFill>
                  <a:schemeClr val="tx2">
                    <a:lumMod val="20000"/>
                    <a:lumOff val="80000"/>
                  </a:schemeClr>
                </a:solidFill>
                <a:latin typeface="Century Gothic"/>
                <a:cs typeface="Poppins ExtraBold" panose="00000900000000000000" pitchFamily="2" charset="0"/>
              </a:rPr>
              <a:t>United Nations Environment </a:t>
            </a:r>
            <a:r>
              <a:rPr sz="3600" b="1" spc="10" dirty="0" err="1">
                <a:solidFill>
                  <a:schemeClr val="tx2">
                    <a:lumMod val="20000"/>
                    <a:lumOff val="80000"/>
                  </a:schemeClr>
                </a:solidFill>
                <a:latin typeface="Century Gothic"/>
                <a:cs typeface="Poppins ExtraBold" panose="00000900000000000000" pitchFamily="2" charset="0"/>
              </a:rPr>
              <a:t>Programme</a:t>
            </a:r>
            <a:r>
              <a:rPr sz="3600" b="1" spc="10" dirty="0">
                <a:solidFill>
                  <a:schemeClr val="tx2">
                    <a:lumMod val="20000"/>
                    <a:lumOff val="80000"/>
                  </a:schemeClr>
                </a:solidFill>
                <a:latin typeface="Century Gothic"/>
                <a:cs typeface="Poppins ExtraBold" panose="00000900000000000000" pitchFamily="2" charset="0"/>
              </a:rPr>
              <a:t> </a:t>
            </a:r>
            <a:r>
              <a:rPr sz="3600" b="1" spc="-840" dirty="0">
                <a:solidFill>
                  <a:schemeClr val="tx2">
                    <a:lumMod val="20000"/>
                    <a:lumOff val="80000"/>
                  </a:schemeClr>
                </a:solidFill>
                <a:latin typeface="Century Gothic"/>
                <a:cs typeface="Poppins ExtraBold" panose="00000900000000000000" pitchFamily="2" charset="0"/>
              </a:rPr>
              <a:t> </a:t>
            </a:r>
            <a:r>
              <a:rPr sz="3600" b="1" spc="10" dirty="0">
                <a:solidFill>
                  <a:schemeClr val="tx2">
                    <a:lumMod val="20000"/>
                    <a:lumOff val="80000"/>
                  </a:schemeClr>
                </a:solidFill>
                <a:latin typeface="Century Gothic"/>
                <a:cs typeface="Poppins ExtraBold" panose="00000900000000000000" pitchFamily="2" charset="0"/>
              </a:rPr>
              <a:t>Caribbean</a:t>
            </a:r>
            <a:r>
              <a:rPr sz="3600" b="1" spc="15" dirty="0">
                <a:solidFill>
                  <a:schemeClr val="tx2">
                    <a:lumMod val="20000"/>
                    <a:lumOff val="80000"/>
                  </a:schemeClr>
                </a:solidFill>
                <a:latin typeface="Century Gothic"/>
                <a:cs typeface="Poppins ExtraBold" panose="00000900000000000000" pitchFamily="2" charset="0"/>
              </a:rPr>
              <a:t> </a:t>
            </a:r>
            <a:r>
              <a:rPr sz="3600" b="1" spc="10" dirty="0">
                <a:solidFill>
                  <a:schemeClr val="tx2">
                    <a:lumMod val="20000"/>
                    <a:lumOff val="80000"/>
                  </a:schemeClr>
                </a:solidFill>
                <a:latin typeface="Century Gothic"/>
                <a:cs typeface="Poppins ExtraBold" panose="00000900000000000000" pitchFamily="2" charset="0"/>
              </a:rPr>
              <a:t>Environment </a:t>
            </a:r>
            <a:r>
              <a:rPr sz="3600" b="1" spc="10" dirty="0" err="1">
                <a:solidFill>
                  <a:schemeClr val="tx2">
                    <a:lumMod val="20000"/>
                    <a:lumOff val="80000"/>
                  </a:schemeClr>
                </a:solidFill>
                <a:latin typeface="Century Gothic"/>
                <a:cs typeface="Poppins ExtraBold" panose="00000900000000000000" pitchFamily="2" charset="0"/>
              </a:rPr>
              <a:t>Programme</a:t>
            </a:r>
            <a:r>
              <a:rPr sz="3600" b="1" spc="10" dirty="0">
                <a:solidFill>
                  <a:schemeClr val="tx2">
                    <a:lumMod val="20000"/>
                    <a:lumOff val="80000"/>
                  </a:schemeClr>
                </a:solidFill>
                <a:latin typeface="Century Gothic"/>
                <a:cs typeface="Poppins ExtraBold" panose="00000900000000000000" pitchFamily="2" charset="0"/>
              </a:rPr>
              <a:t> </a:t>
            </a:r>
            <a:r>
              <a:rPr sz="3600" b="1" spc="15" dirty="0">
                <a:solidFill>
                  <a:schemeClr val="tx2">
                    <a:lumMod val="20000"/>
                    <a:lumOff val="80000"/>
                  </a:schemeClr>
                </a:solidFill>
                <a:latin typeface="Century Gothic"/>
                <a:cs typeface="Poppins ExtraBold" panose="00000900000000000000" pitchFamily="2" charset="0"/>
              </a:rPr>
              <a:t> and</a:t>
            </a:r>
            <a:r>
              <a:rPr sz="3600" b="1" dirty="0">
                <a:solidFill>
                  <a:schemeClr val="tx2">
                    <a:lumMod val="20000"/>
                    <a:lumOff val="80000"/>
                  </a:schemeClr>
                </a:solidFill>
                <a:latin typeface="Century Gothic"/>
                <a:cs typeface="Poppins ExtraBold" panose="00000900000000000000" pitchFamily="2" charset="0"/>
              </a:rPr>
              <a:t> </a:t>
            </a:r>
            <a:r>
              <a:rPr sz="3600" b="1" spc="10" dirty="0">
                <a:solidFill>
                  <a:schemeClr val="tx2">
                    <a:lumMod val="20000"/>
                    <a:lumOff val="80000"/>
                  </a:schemeClr>
                </a:solidFill>
                <a:latin typeface="Century Gothic"/>
                <a:cs typeface="Poppins ExtraBold" panose="00000900000000000000" pitchFamily="2" charset="0"/>
              </a:rPr>
              <a:t>Cartagena</a:t>
            </a:r>
            <a:r>
              <a:rPr sz="3600" b="1" spc="30" dirty="0">
                <a:solidFill>
                  <a:schemeClr val="tx2">
                    <a:lumMod val="20000"/>
                    <a:lumOff val="80000"/>
                  </a:schemeClr>
                </a:solidFill>
                <a:latin typeface="Century Gothic"/>
                <a:cs typeface="Poppins ExtraBold" panose="00000900000000000000" pitchFamily="2" charset="0"/>
              </a:rPr>
              <a:t> </a:t>
            </a:r>
            <a:r>
              <a:rPr sz="3600" b="1" spc="10" dirty="0">
                <a:solidFill>
                  <a:schemeClr val="tx2">
                    <a:lumMod val="20000"/>
                    <a:lumOff val="80000"/>
                  </a:schemeClr>
                </a:solidFill>
                <a:latin typeface="Century Gothic"/>
                <a:cs typeface="Poppins ExtraBold" panose="00000900000000000000" pitchFamily="2" charset="0"/>
              </a:rPr>
              <a:t>Convention</a:t>
            </a:r>
            <a:r>
              <a:rPr sz="3600" b="1" dirty="0">
                <a:solidFill>
                  <a:schemeClr val="tx2">
                    <a:lumMod val="20000"/>
                    <a:lumOff val="80000"/>
                  </a:schemeClr>
                </a:solidFill>
                <a:latin typeface="Century Gothic"/>
                <a:cs typeface="Poppins ExtraBold" panose="00000900000000000000" pitchFamily="2" charset="0"/>
              </a:rPr>
              <a:t> </a:t>
            </a:r>
            <a:r>
              <a:rPr sz="3600" b="1" spc="5" dirty="0">
                <a:solidFill>
                  <a:schemeClr val="tx2">
                    <a:lumMod val="20000"/>
                    <a:lumOff val="80000"/>
                  </a:schemeClr>
                </a:solidFill>
                <a:latin typeface="Century Gothic"/>
                <a:cs typeface="Poppins ExtraBold" panose="00000900000000000000" pitchFamily="2" charset="0"/>
              </a:rPr>
              <a:t>Secretariat</a:t>
            </a:r>
            <a:endParaRPr sz="3600" b="1" dirty="0">
              <a:solidFill>
                <a:schemeClr val="tx2">
                  <a:lumMod val="20000"/>
                  <a:lumOff val="80000"/>
                </a:schemeClr>
              </a:solidFill>
              <a:latin typeface="Century Gothic"/>
              <a:cs typeface="Poppins ExtraBold" panose="00000900000000000000" pitchFamily="2" charset="0"/>
            </a:endParaRPr>
          </a:p>
          <a:p>
            <a:pPr>
              <a:lnSpc>
                <a:spcPct val="100000"/>
              </a:lnSpc>
              <a:spcBef>
                <a:spcPts val="45"/>
              </a:spcBef>
            </a:pPr>
            <a:endParaRPr sz="3600" b="1" dirty="0">
              <a:solidFill>
                <a:schemeClr val="tx2">
                  <a:lumMod val="20000"/>
                  <a:lumOff val="80000"/>
                </a:schemeClr>
              </a:solidFill>
              <a:latin typeface="Century Gothic"/>
              <a:cs typeface="Poppins ExtraBold" panose="00000900000000000000" pitchFamily="2" charset="0"/>
            </a:endParaRPr>
          </a:p>
          <a:p>
            <a:pPr marL="2733675" marR="2640965" indent="-635" algn="ctr">
              <a:lnSpc>
                <a:spcPts val="3170"/>
              </a:lnSpc>
              <a:spcBef>
                <a:spcPts val="5"/>
              </a:spcBef>
            </a:pPr>
            <a:r>
              <a:rPr sz="3600" b="1" spc="-10" dirty="0">
                <a:solidFill>
                  <a:schemeClr val="tx2">
                    <a:lumMod val="20000"/>
                    <a:lumOff val="80000"/>
                  </a:schemeClr>
                </a:solidFill>
                <a:latin typeface="Century Gothic"/>
                <a:cs typeface="Poppins ExtraBold" panose="00000900000000000000" pitchFamily="2" charset="0"/>
              </a:rPr>
              <a:t>14-20 Port Royal Street </a:t>
            </a:r>
            <a:r>
              <a:rPr sz="3600" b="1" spc="-5" dirty="0">
                <a:solidFill>
                  <a:schemeClr val="tx2">
                    <a:lumMod val="20000"/>
                    <a:lumOff val="80000"/>
                  </a:schemeClr>
                </a:solidFill>
                <a:latin typeface="Century Gothic"/>
                <a:cs typeface="Poppins ExtraBold" panose="00000900000000000000" pitchFamily="2" charset="0"/>
              </a:rPr>
              <a:t> </a:t>
            </a:r>
            <a:r>
              <a:rPr sz="3600" b="1" spc="-10" dirty="0">
                <a:solidFill>
                  <a:schemeClr val="tx2">
                    <a:lumMod val="20000"/>
                    <a:lumOff val="80000"/>
                  </a:schemeClr>
                </a:solidFill>
                <a:latin typeface="Century Gothic"/>
                <a:cs typeface="Poppins ExtraBold" panose="00000900000000000000" pitchFamily="2" charset="0"/>
              </a:rPr>
              <a:t>Kingston,</a:t>
            </a:r>
            <a:r>
              <a:rPr sz="3600" b="1" spc="-20" dirty="0">
                <a:solidFill>
                  <a:schemeClr val="tx2">
                    <a:lumMod val="20000"/>
                    <a:lumOff val="80000"/>
                  </a:schemeClr>
                </a:solidFill>
                <a:latin typeface="Century Gothic"/>
                <a:cs typeface="Poppins ExtraBold" panose="00000900000000000000" pitchFamily="2" charset="0"/>
              </a:rPr>
              <a:t> </a:t>
            </a:r>
            <a:r>
              <a:rPr sz="3600" b="1" spc="-10" dirty="0">
                <a:solidFill>
                  <a:schemeClr val="tx2">
                    <a:lumMod val="20000"/>
                    <a:lumOff val="80000"/>
                  </a:schemeClr>
                </a:solidFill>
                <a:latin typeface="Century Gothic"/>
                <a:cs typeface="Poppins ExtraBold" panose="00000900000000000000" pitchFamily="2" charset="0"/>
              </a:rPr>
              <a:t>Jamaica,</a:t>
            </a:r>
            <a:r>
              <a:rPr sz="3600" b="1" spc="-35" dirty="0">
                <a:solidFill>
                  <a:schemeClr val="tx2">
                    <a:lumMod val="20000"/>
                    <a:lumOff val="80000"/>
                  </a:schemeClr>
                </a:solidFill>
                <a:latin typeface="Century Gothic"/>
                <a:cs typeface="Poppins ExtraBold" panose="00000900000000000000" pitchFamily="2" charset="0"/>
              </a:rPr>
              <a:t> </a:t>
            </a:r>
            <a:r>
              <a:rPr sz="3600" b="1" spc="-5" dirty="0">
                <a:solidFill>
                  <a:schemeClr val="tx2">
                    <a:lumMod val="20000"/>
                    <a:lumOff val="80000"/>
                  </a:schemeClr>
                </a:solidFill>
                <a:latin typeface="Century Gothic"/>
                <a:cs typeface="Poppins ExtraBold" panose="00000900000000000000" pitchFamily="2" charset="0"/>
              </a:rPr>
              <a:t>W.I.</a:t>
            </a:r>
            <a:endParaRPr lang="en-US" sz="3600" b="1" spc="-5" dirty="0">
              <a:solidFill>
                <a:schemeClr val="tx2">
                  <a:lumMod val="20000"/>
                  <a:lumOff val="80000"/>
                </a:schemeClr>
              </a:solidFill>
              <a:latin typeface="Century Gothic"/>
              <a:cs typeface="Poppins ExtraBold" panose="00000900000000000000" pitchFamily="2" charset="0"/>
            </a:endParaRPr>
          </a:p>
          <a:p>
            <a:pPr marL="2733675" marR="2640965" indent="-635" algn="ctr">
              <a:lnSpc>
                <a:spcPts val="3170"/>
              </a:lnSpc>
              <a:spcBef>
                <a:spcPts val="5"/>
              </a:spcBef>
            </a:pPr>
            <a:endParaRPr lang="en-US" sz="2650" b="1" spc="-5" dirty="0">
              <a:solidFill>
                <a:schemeClr val="tx2">
                  <a:lumMod val="20000"/>
                  <a:lumOff val="80000"/>
                </a:schemeClr>
              </a:solidFill>
              <a:latin typeface="Century Gothic"/>
              <a:cs typeface="Century Gothic"/>
            </a:endParaRPr>
          </a:p>
          <a:p>
            <a:pPr marL="2733675" marR="2640965" indent="-635" algn="ctr">
              <a:lnSpc>
                <a:spcPts val="3170"/>
              </a:lnSpc>
              <a:spcBef>
                <a:spcPts val="5"/>
              </a:spcBef>
            </a:pPr>
            <a:endParaRPr sz="2650" b="1" dirty="0">
              <a:solidFill>
                <a:schemeClr val="tx2">
                  <a:lumMod val="20000"/>
                  <a:lumOff val="80000"/>
                </a:schemeClr>
              </a:solidFill>
              <a:latin typeface="Century Gothic"/>
              <a:cs typeface="Century Gothic"/>
            </a:endParaRPr>
          </a:p>
          <a:p>
            <a:pPr marL="85725" algn="ctr">
              <a:lnSpc>
                <a:spcPts val="2665"/>
              </a:lnSpc>
            </a:pPr>
            <a:r>
              <a:rPr sz="2300" b="1" u="sng" dirty="0">
                <a:solidFill>
                  <a:schemeClr val="bg1"/>
                </a:solidFill>
                <a:uFill>
                  <a:solidFill>
                    <a:srgbClr val="FFFFFF"/>
                  </a:solidFill>
                </a:uFill>
                <a:latin typeface="Century Gothic"/>
                <a:cs typeface="Century Gothic"/>
                <a:hlinkClick r:id="rId5">
                  <a:extLst>
                    <a:ext uri="{A12FA001-AC4F-418D-AE19-62706E023703}">
                      <ahyp:hlinkClr xmlns:ahyp="http://schemas.microsoft.com/office/drawing/2018/hyperlinkcolor" val="tx"/>
                    </a:ext>
                  </a:extLst>
                </a:hlinkClick>
              </a:rPr>
              <a:t>https://www.unenvironment.org/cep/</a:t>
            </a:r>
            <a:endParaRPr sz="2300" dirty="0">
              <a:solidFill>
                <a:schemeClr val="bg1"/>
              </a:solidFill>
              <a:latin typeface="Century Gothic"/>
              <a:cs typeface="Century Gothic"/>
            </a:endParaRPr>
          </a:p>
          <a:p>
            <a:pPr marL="85725" algn="ctr">
              <a:lnSpc>
                <a:spcPct val="100000"/>
              </a:lnSpc>
              <a:spcBef>
                <a:spcPts val="10"/>
              </a:spcBef>
            </a:pPr>
            <a:r>
              <a:rPr sz="2300" b="1" u="sng" dirty="0">
                <a:solidFill>
                  <a:schemeClr val="bg1"/>
                </a:solidFill>
                <a:uFill>
                  <a:solidFill>
                    <a:srgbClr val="FFFFFF"/>
                  </a:solidFill>
                </a:uFill>
                <a:latin typeface="Century Gothic"/>
                <a:cs typeface="Century Gothic"/>
                <a:hlinkClick r:id="rId6">
                  <a:extLst>
                    <a:ext uri="{A12FA001-AC4F-418D-AE19-62706E023703}">
                      <ahyp:hlinkClr xmlns:ahyp="http://schemas.microsoft.com/office/drawing/2018/hyperlinkcolor" val="tx"/>
                    </a:ext>
                  </a:extLst>
                </a:hlinkClick>
              </a:rPr>
              <a:t>unep-cartagenaconvention@un.org</a:t>
            </a:r>
            <a:endParaRPr sz="2300" dirty="0">
              <a:solidFill>
                <a:schemeClr val="bg1"/>
              </a:solidFill>
              <a:latin typeface="Century Gothic"/>
              <a:cs typeface="Century Gothic"/>
            </a:endParaRPr>
          </a:p>
          <a:p>
            <a:pPr>
              <a:lnSpc>
                <a:spcPct val="100000"/>
              </a:lnSpc>
              <a:spcBef>
                <a:spcPts val="10"/>
              </a:spcBef>
            </a:pPr>
            <a:endParaRPr sz="1100" dirty="0">
              <a:solidFill>
                <a:schemeClr val="bg1"/>
              </a:solidFill>
              <a:latin typeface="Century Gothic"/>
              <a:cs typeface="Century Gothic"/>
            </a:endParaRPr>
          </a:p>
          <a:p>
            <a:pPr marL="2423160" marR="2329180" indent="-1905" algn="ctr">
              <a:lnSpc>
                <a:spcPct val="100200"/>
              </a:lnSpc>
              <a:spcBef>
                <a:spcPts val="5"/>
              </a:spcBef>
            </a:pPr>
            <a:r>
              <a:rPr sz="2300" b="1" u="sng" dirty="0">
                <a:solidFill>
                  <a:schemeClr val="bg1"/>
                </a:solidFill>
                <a:uFill>
                  <a:solidFill>
                    <a:srgbClr val="FFFFFF"/>
                  </a:solidFill>
                </a:uFill>
                <a:latin typeface="Century Gothic"/>
                <a:cs typeface="Century Gothic"/>
                <a:hlinkClick r:id="rId7">
                  <a:extLst>
                    <a:ext uri="{A12FA001-AC4F-418D-AE19-62706E023703}">
                      <ahyp:hlinkClr xmlns:ahyp="http://schemas.microsoft.com/office/drawing/2018/hyperlinkcolor" val="tx"/>
                    </a:ext>
                  </a:extLst>
                </a:hlinkClick>
              </a:rPr>
              <a:t>https://www.ima.gov.tt/ </a:t>
            </a:r>
            <a:r>
              <a:rPr sz="2300" b="1" spc="5" dirty="0">
                <a:solidFill>
                  <a:schemeClr val="bg1"/>
                </a:solidFill>
                <a:latin typeface="Century Gothic"/>
                <a:cs typeface="Century Gothic"/>
              </a:rPr>
              <a:t> </a:t>
            </a:r>
            <a:r>
              <a:rPr sz="2300" b="1" u="sng"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http</a:t>
            </a:r>
            <a:r>
              <a:rPr sz="2300" b="1" u="sng" spc="-5"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://www.c</a:t>
            </a:r>
            <a:r>
              <a:rPr sz="2300" b="1" u="sng"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imab</a:t>
            </a:r>
            <a:r>
              <a:rPr sz="2300" b="1" u="sng" spc="-5"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a:t>
            </a:r>
            <a:r>
              <a:rPr sz="2300" b="1" u="sng"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transn</a:t>
            </a:r>
            <a:r>
              <a:rPr sz="2300" b="1" u="sng" spc="-5"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e</a:t>
            </a:r>
            <a:r>
              <a:rPr sz="2300" b="1" u="sng"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t</a:t>
            </a:r>
            <a:r>
              <a:rPr sz="2300" b="1" u="sng" spc="-5"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.c</a:t>
            </a:r>
            <a:r>
              <a:rPr sz="2300" b="1" u="sng" dirty="0">
                <a:solidFill>
                  <a:schemeClr val="bg1"/>
                </a:solidFill>
                <a:uFill>
                  <a:solidFill>
                    <a:srgbClr val="FFFFFF"/>
                  </a:solidFill>
                </a:uFill>
                <a:latin typeface="Century Gothic"/>
                <a:cs typeface="Century Gothic"/>
                <a:hlinkClick r:id="rId8">
                  <a:extLst>
                    <a:ext uri="{A12FA001-AC4F-418D-AE19-62706E023703}">
                      <ahyp:hlinkClr xmlns:ahyp="http://schemas.microsoft.com/office/drawing/2018/hyperlinkcolor" val="tx"/>
                    </a:ext>
                  </a:extLst>
                </a:hlinkClick>
              </a:rPr>
              <a:t>u/ </a:t>
            </a:r>
            <a:r>
              <a:rPr sz="2300" b="1" dirty="0">
                <a:solidFill>
                  <a:schemeClr val="bg1"/>
                </a:solidFill>
                <a:latin typeface="Century Gothic"/>
                <a:cs typeface="Century Gothic"/>
              </a:rPr>
              <a:t> </a:t>
            </a:r>
            <a:r>
              <a:rPr sz="2300" b="1" u="sng" dirty="0">
                <a:solidFill>
                  <a:schemeClr val="bg1"/>
                </a:solidFill>
                <a:uFill>
                  <a:solidFill>
                    <a:srgbClr val="FFFFFF"/>
                  </a:solidFill>
                </a:uFill>
                <a:latin typeface="Century Gothic"/>
                <a:cs typeface="Century Gothic"/>
                <a:hlinkClick r:id="rId9">
                  <a:extLst>
                    <a:ext uri="{A12FA001-AC4F-418D-AE19-62706E023703}">
                      <ahyp:hlinkClr xmlns:ahyp="http://schemas.microsoft.com/office/drawing/2018/hyperlinkcolor" val="tx"/>
                    </a:ext>
                  </a:extLst>
                </a:hlinkClick>
              </a:rPr>
              <a:t>http://www.racrempeitc.org</a:t>
            </a:r>
            <a:r>
              <a:rPr sz="2300" u="sng" dirty="0">
                <a:solidFill>
                  <a:schemeClr val="bg1"/>
                </a:solidFill>
                <a:uFill>
                  <a:solidFill>
                    <a:srgbClr val="FFFFFF"/>
                  </a:solidFill>
                </a:uFill>
                <a:latin typeface="Century Gothic"/>
                <a:cs typeface="Century Gothic"/>
                <a:hlinkClick r:id="rId9">
                  <a:extLst>
                    <a:ext uri="{A12FA001-AC4F-418D-AE19-62706E023703}">
                      <ahyp:hlinkClr xmlns:ahyp="http://schemas.microsoft.com/office/drawing/2018/hyperlinkcolor" val="tx"/>
                    </a:ext>
                  </a:extLst>
                </a:hlinkClick>
              </a:rPr>
              <a:t>/</a:t>
            </a:r>
            <a:endParaRPr sz="2300" dirty="0">
              <a:solidFill>
                <a:schemeClr val="bg1"/>
              </a:solidFill>
              <a:latin typeface="Century Gothic"/>
              <a:cs typeface="Century Gothic"/>
            </a:endParaRPr>
          </a:p>
        </p:txBody>
      </p:sp>
      <p:sp>
        <p:nvSpPr>
          <p:cNvPr id="21" name="TextBox 20">
            <a:extLst>
              <a:ext uri="{FF2B5EF4-FFF2-40B4-BE49-F238E27FC236}">
                <a16:creationId xmlns:a16="http://schemas.microsoft.com/office/drawing/2014/main" id="{07E22CCC-F3F5-1C8B-D31A-6C88B22A9125}"/>
              </a:ext>
            </a:extLst>
          </p:cNvPr>
          <p:cNvSpPr txBox="1"/>
          <p:nvPr/>
        </p:nvSpPr>
        <p:spPr>
          <a:xfrm>
            <a:off x="847945" y="10733863"/>
            <a:ext cx="4048019" cy="415498"/>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defTabSz="1371566" latinLnBrk="0">
              <a:defRPr/>
            </a:pPr>
            <a:r>
              <a:rPr lang="en-029" sz="2100" b="1" dirty="0">
                <a:solidFill>
                  <a:prstClr val="black"/>
                </a:solidFill>
                <a:latin typeface="Century Gothic" panose="020B0502020202020204" pitchFamily="34" charset="0"/>
              </a:rPr>
              <a:t>  </a:t>
            </a:r>
            <a:r>
              <a:rPr lang="en-029" sz="2100" b="1" dirty="0">
                <a:solidFill>
                  <a:schemeClr val="tx2">
                    <a:lumMod val="20000"/>
                    <a:lumOff val="80000"/>
                  </a:schemeClr>
                </a:solidFill>
                <a:latin typeface="Century Gothic" panose="020B0502020202020204" pitchFamily="34" charset="0"/>
              </a:rPr>
              <a:t> </a:t>
            </a:r>
            <a:r>
              <a:rPr lang="en-029" sz="2100" b="1" dirty="0" err="1">
                <a:solidFill>
                  <a:schemeClr val="tx2">
                    <a:lumMod val="20000"/>
                    <a:lumOff val="80000"/>
                  </a:schemeClr>
                </a:solidFill>
                <a:latin typeface="Century Gothic" panose="020B0502020202020204" pitchFamily="34" charset="0"/>
              </a:rPr>
              <a:t>UNEPCartagenaConvention</a:t>
            </a:r>
            <a:r>
              <a:rPr lang="en-029" sz="2100" b="1" dirty="0">
                <a:solidFill>
                  <a:schemeClr val="tx2">
                    <a:lumMod val="20000"/>
                    <a:lumOff val="80000"/>
                  </a:schemeClr>
                </a:solidFill>
                <a:latin typeface="Century Gothic" panose="020B0502020202020204" pitchFamily="34" charset="0"/>
              </a:rPr>
              <a:t> </a:t>
            </a:r>
          </a:p>
        </p:txBody>
      </p:sp>
      <p:pic>
        <p:nvPicPr>
          <p:cNvPr id="22" name="Picture 21">
            <a:extLst>
              <a:ext uri="{FF2B5EF4-FFF2-40B4-BE49-F238E27FC236}">
                <a16:creationId xmlns:a16="http://schemas.microsoft.com/office/drawing/2014/main" id="{13CFE15B-FE48-F47C-2D7B-CF46459A943B}"/>
              </a:ext>
            </a:extLst>
          </p:cNvPr>
          <p:cNvPicPr/>
          <p:nvPr/>
        </p:nvPicPr>
        <p:blipFill>
          <a:blip r:embed="rId10" cstate="print">
            <a:extLst>
              <a:ext uri="{28A0092B-C50C-407E-A947-70E740481C1C}">
                <a14:useLocalDpi xmlns:a14="http://schemas.microsoft.com/office/drawing/2010/main"/>
              </a:ext>
            </a:extLst>
          </a:blip>
          <a:stretch>
            <a:fillRect/>
          </a:stretch>
        </p:blipFill>
        <p:spPr>
          <a:xfrm>
            <a:off x="644251" y="10679657"/>
            <a:ext cx="406637" cy="430451"/>
          </a:xfrm>
          <a:prstGeom prst="rect">
            <a:avLst/>
          </a:prstGeom>
        </p:spPr>
      </p:pic>
      <p:pic>
        <p:nvPicPr>
          <p:cNvPr id="23" name="Picture 22">
            <a:extLst>
              <a:ext uri="{FF2B5EF4-FFF2-40B4-BE49-F238E27FC236}">
                <a16:creationId xmlns:a16="http://schemas.microsoft.com/office/drawing/2014/main" id="{C4D28033-FD6F-3EBA-952D-DEEA9FB070BF}"/>
              </a:ext>
            </a:extLst>
          </p:cNvPr>
          <p:cNvPicPr/>
          <p:nvPr/>
        </p:nvPicPr>
        <p:blipFill>
          <a:blip r:embed="rId11" cstate="print">
            <a:extLst>
              <a:ext uri="{28A0092B-C50C-407E-A947-70E740481C1C}">
                <a14:useLocalDpi xmlns:a14="http://schemas.microsoft.com/office/drawing/2010/main"/>
              </a:ext>
            </a:extLst>
          </a:blip>
          <a:stretch>
            <a:fillRect/>
          </a:stretch>
        </p:blipFill>
        <p:spPr>
          <a:xfrm>
            <a:off x="4895964" y="10657479"/>
            <a:ext cx="500603" cy="451946"/>
          </a:xfrm>
          <a:prstGeom prst="rect">
            <a:avLst/>
          </a:prstGeom>
        </p:spPr>
      </p:pic>
      <p:pic>
        <p:nvPicPr>
          <p:cNvPr id="24" name="Picture 23">
            <a:extLst>
              <a:ext uri="{FF2B5EF4-FFF2-40B4-BE49-F238E27FC236}">
                <a16:creationId xmlns:a16="http://schemas.microsoft.com/office/drawing/2014/main" id="{80033CB2-DAC1-71DB-2025-04A1E3B3F060}"/>
              </a:ext>
            </a:extLst>
          </p:cNvPr>
          <p:cNvPicPr/>
          <p:nvPr/>
        </p:nvPicPr>
        <p:blipFill>
          <a:blip r:embed="rId12" cstate="print">
            <a:extLst>
              <a:ext uri="{28A0092B-C50C-407E-A947-70E740481C1C}">
                <a14:useLocalDpi xmlns:a14="http://schemas.microsoft.com/office/drawing/2010/main"/>
              </a:ext>
            </a:extLst>
          </a:blip>
          <a:stretch>
            <a:fillRect/>
          </a:stretch>
        </p:blipFill>
        <p:spPr>
          <a:xfrm>
            <a:off x="5439349" y="10668771"/>
            <a:ext cx="453416" cy="429359"/>
          </a:xfrm>
          <a:prstGeom prst="rect">
            <a:avLst/>
          </a:prstGeom>
        </p:spPr>
      </p:pic>
      <p:sp>
        <p:nvSpPr>
          <p:cNvPr id="25" name="TextBox 24">
            <a:extLst>
              <a:ext uri="{FF2B5EF4-FFF2-40B4-BE49-F238E27FC236}">
                <a16:creationId xmlns:a16="http://schemas.microsoft.com/office/drawing/2014/main" id="{CB32B40D-4761-20E0-C411-DAC4546801DF}"/>
              </a:ext>
            </a:extLst>
          </p:cNvPr>
          <p:cNvSpPr txBox="1"/>
          <p:nvPr/>
        </p:nvSpPr>
        <p:spPr>
          <a:xfrm>
            <a:off x="5645056" y="10662044"/>
            <a:ext cx="1810296" cy="415498"/>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defTabSz="1371566" latinLnBrk="0">
              <a:defRPr/>
            </a:pPr>
            <a:r>
              <a:rPr lang="en-029" sz="2100" b="1" dirty="0">
                <a:solidFill>
                  <a:prstClr val="black"/>
                </a:solidFill>
                <a:latin typeface="Century Gothic" panose="020B0502020202020204" pitchFamily="34" charset="0"/>
              </a:rPr>
              <a:t>   </a:t>
            </a:r>
            <a:r>
              <a:rPr lang="en-029" sz="2100" b="1" dirty="0">
                <a:solidFill>
                  <a:schemeClr val="tx2">
                    <a:lumMod val="20000"/>
                    <a:lumOff val="80000"/>
                  </a:schemeClr>
                </a:solidFill>
                <a:latin typeface="Century Gothic" panose="020B0502020202020204" pitchFamily="34" charset="0"/>
              </a:rPr>
              <a:t>UNEP_CEP </a:t>
            </a:r>
          </a:p>
        </p:txBody>
      </p:sp>
      <p:sp>
        <p:nvSpPr>
          <p:cNvPr id="26" name="TextBox 25">
            <a:extLst>
              <a:ext uri="{FF2B5EF4-FFF2-40B4-BE49-F238E27FC236}">
                <a16:creationId xmlns:a16="http://schemas.microsoft.com/office/drawing/2014/main" id="{40318228-2CB0-95E6-97C1-9055024507B0}"/>
              </a:ext>
            </a:extLst>
          </p:cNvPr>
          <p:cNvSpPr txBox="1"/>
          <p:nvPr/>
        </p:nvSpPr>
        <p:spPr>
          <a:xfrm>
            <a:off x="8022550" y="10657476"/>
            <a:ext cx="2906969" cy="415498"/>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defTabSz="1371566" latinLnBrk="0">
              <a:defRPr/>
            </a:pPr>
            <a:r>
              <a:rPr lang="en-029" sz="2100" b="1" dirty="0">
                <a:solidFill>
                  <a:prstClr val="black"/>
                </a:solidFill>
                <a:latin typeface="Century Gothic" panose="020B0502020202020204" pitchFamily="34" charset="0"/>
              </a:rPr>
              <a:t> </a:t>
            </a:r>
            <a:r>
              <a:rPr lang="en-029" sz="2100" b="1" dirty="0" err="1">
                <a:solidFill>
                  <a:schemeClr val="tx2">
                    <a:lumMod val="20000"/>
                    <a:lumOff val="80000"/>
                  </a:schemeClr>
                </a:solidFill>
                <a:latin typeface="Century Gothic" panose="020B0502020202020204" pitchFamily="34" charset="0"/>
              </a:rPr>
              <a:t>Youtube</a:t>
            </a:r>
            <a:r>
              <a:rPr lang="en-029" sz="2100" b="1" dirty="0">
                <a:solidFill>
                  <a:schemeClr val="tx2">
                    <a:lumMod val="20000"/>
                    <a:lumOff val="80000"/>
                  </a:schemeClr>
                </a:solidFill>
                <a:latin typeface="Century Gothic" panose="020B0502020202020204" pitchFamily="34" charset="0"/>
              </a:rPr>
              <a:t>: CEPUNEP </a:t>
            </a:r>
          </a:p>
        </p:txBody>
      </p:sp>
      <p:sp>
        <p:nvSpPr>
          <p:cNvPr id="27" name="TextBox 26">
            <a:extLst>
              <a:ext uri="{FF2B5EF4-FFF2-40B4-BE49-F238E27FC236}">
                <a16:creationId xmlns:a16="http://schemas.microsoft.com/office/drawing/2014/main" id="{554F775B-C602-5A75-0363-1191167B3671}"/>
              </a:ext>
            </a:extLst>
          </p:cNvPr>
          <p:cNvSpPr txBox="1"/>
          <p:nvPr/>
        </p:nvSpPr>
        <p:spPr>
          <a:xfrm>
            <a:off x="11257576" y="10636461"/>
            <a:ext cx="7651026" cy="415498"/>
          </a:xfrm>
          <a:prstGeom prst="rect">
            <a:avLst/>
          </a:prstGeom>
          <a:noFill/>
        </p:spPr>
        <p:txBody>
          <a:bodyPr wrap="square" rtlCol="0">
            <a:spAutoFit/>
          </a:bodyP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defTabSz="1371566" latinLnBrk="0">
              <a:defRPr/>
            </a:pPr>
            <a:r>
              <a:rPr lang="en-029" sz="2100" b="1" dirty="0">
                <a:solidFill>
                  <a:prstClr val="black"/>
                </a:solidFill>
                <a:latin typeface="Century Gothic" panose="020B0502020202020204" pitchFamily="34" charset="0"/>
              </a:rPr>
              <a:t> </a:t>
            </a:r>
            <a:r>
              <a:rPr lang="en-029" sz="2100" b="1" dirty="0">
                <a:solidFill>
                  <a:schemeClr val="tx2">
                    <a:lumMod val="20000"/>
                    <a:lumOff val="80000"/>
                  </a:schemeClr>
                </a:solidFill>
                <a:latin typeface="Century Gothic" panose="020B0502020202020204" pitchFamily="34" charset="0"/>
              </a:rPr>
              <a:t>LinkedIn: UNEP-Caribbean Environment Programme</a:t>
            </a:r>
          </a:p>
        </p:txBody>
      </p:sp>
      <p:pic>
        <p:nvPicPr>
          <p:cNvPr id="28" name="Picture 27">
            <a:extLst>
              <a:ext uri="{FF2B5EF4-FFF2-40B4-BE49-F238E27FC236}">
                <a16:creationId xmlns:a16="http://schemas.microsoft.com/office/drawing/2014/main" id="{F4BD718A-37C0-E45A-C9F2-588A3828E3E2}"/>
              </a:ext>
            </a:extLst>
          </p:cNvPr>
          <p:cNvPicPr/>
          <p:nvPr/>
        </p:nvPicPr>
        <p:blipFill>
          <a:blip r:embed="rId13" cstate="print">
            <a:extLst>
              <a:ext uri="{28A0092B-C50C-407E-A947-70E740481C1C}">
                <a14:useLocalDpi xmlns:a14="http://schemas.microsoft.com/office/drawing/2010/main"/>
              </a:ext>
            </a:extLst>
          </a:blip>
          <a:stretch>
            <a:fillRect/>
          </a:stretch>
        </p:blipFill>
        <p:spPr>
          <a:xfrm>
            <a:off x="10888672" y="10679657"/>
            <a:ext cx="465971" cy="4260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25563" y="2729116"/>
            <a:ext cx="7726486" cy="2060575"/>
          </a:xfrm>
          <a:custGeom>
            <a:avLst/>
            <a:gdLst/>
            <a:ahLst/>
            <a:cxnLst/>
            <a:rect l="l" t="t" r="r" b="b"/>
            <a:pathLst>
              <a:path w="6358890" h="2060575">
                <a:moveTo>
                  <a:pt x="5525223" y="0"/>
                </a:moveTo>
                <a:lnTo>
                  <a:pt x="115501" y="0"/>
                </a:lnTo>
                <a:lnTo>
                  <a:pt x="70735" y="9146"/>
                </a:lnTo>
                <a:lnTo>
                  <a:pt x="34000" y="34023"/>
                </a:lnTo>
                <a:lnTo>
                  <a:pt x="9140" y="70784"/>
                </a:lnTo>
                <a:lnTo>
                  <a:pt x="0" y="115585"/>
                </a:lnTo>
                <a:lnTo>
                  <a:pt x="0" y="1944856"/>
                </a:lnTo>
                <a:lnTo>
                  <a:pt x="9140" y="1989657"/>
                </a:lnTo>
                <a:lnTo>
                  <a:pt x="34000" y="2026418"/>
                </a:lnTo>
                <a:lnTo>
                  <a:pt x="70735" y="2051295"/>
                </a:lnTo>
                <a:lnTo>
                  <a:pt x="115501" y="2060441"/>
                </a:lnTo>
                <a:lnTo>
                  <a:pt x="5525223" y="2060441"/>
                </a:lnTo>
                <a:lnTo>
                  <a:pt x="5575163" y="2056978"/>
                </a:lnTo>
                <a:lnTo>
                  <a:pt x="5623643" y="2046796"/>
                </a:lnTo>
                <a:lnTo>
                  <a:pt x="5670025" y="2030208"/>
                </a:lnTo>
                <a:lnTo>
                  <a:pt x="5713670" y="2007529"/>
                </a:lnTo>
                <a:lnTo>
                  <a:pt x="5753938" y="1979071"/>
                </a:lnTo>
                <a:lnTo>
                  <a:pt x="5790191" y="1945148"/>
                </a:lnTo>
                <a:lnTo>
                  <a:pt x="5821791" y="1906072"/>
                </a:lnTo>
                <a:lnTo>
                  <a:pt x="6292721" y="1240890"/>
                </a:lnTo>
                <a:lnTo>
                  <a:pt x="6318994" y="1197199"/>
                </a:lnTo>
                <a:lnTo>
                  <a:pt x="6338698" y="1151108"/>
                </a:lnTo>
                <a:lnTo>
                  <a:pt x="6351834" y="1103313"/>
                </a:lnTo>
                <a:lnTo>
                  <a:pt x="6358402" y="1054505"/>
                </a:lnTo>
                <a:lnTo>
                  <a:pt x="6358402" y="1005378"/>
                </a:lnTo>
                <a:lnTo>
                  <a:pt x="6351834" y="956626"/>
                </a:lnTo>
                <a:lnTo>
                  <a:pt x="6338698" y="908942"/>
                </a:lnTo>
                <a:lnTo>
                  <a:pt x="6318994" y="863019"/>
                </a:lnTo>
                <a:lnTo>
                  <a:pt x="6292721" y="819551"/>
                </a:lnTo>
                <a:lnTo>
                  <a:pt x="5821791" y="153614"/>
                </a:lnTo>
                <a:lnTo>
                  <a:pt x="5790191" y="114815"/>
                </a:lnTo>
                <a:lnTo>
                  <a:pt x="5753938" y="81091"/>
                </a:lnTo>
                <a:lnTo>
                  <a:pt x="5713670" y="52767"/>
                </a:lnTo>
                <a:lnTo>
                  <a:pt x="5670025" y="30170"/>
                </a:lnTo>
                <a:lnTo>
                  <a:pt x="5623643" y="13626"/>
                </a:lnTo>
                <a:lnTo>
                  <a:pt x="5575163" y="3460"/>
                </a:lnTo>
                <a:lnTo>
                  <a:pt x="5525223" y="0"/>
                </a:lnTo>
                <a:close/>
              </a:path>
            </a:pathLst>
          </a:custGeom>
          <a:solidFill>
            <a:srgbClr val="00D5BD"/>
          </a:solidFill>
        </p:spPr>
        <p:txBody>
          <a:bodyPr wrap="square" lIns="0" tIns="0" rIns="0" bIns="0" rtlCol="0"/>
          <a:lstStyle/>
          <a:p>
            <a:endParaRPr/>
          </a:p>
        </p:txBody>
      </p:sp>
      <p:sp>
        <p:nvSpPr>
          <p:cNvPr id="3" name="object 3"/>
          <p:cNvSpPr/>
          <p:nvPr/>
        </p:nvSpPr>
        <p:spPr>
          <a:xfrm>
            <a:off x="2424401" y="5623018"/>
            <a:ext cx="7475248" cy="2060575"/>
          </a:xfrm>
          <a:custGeom>
            <a:avLst/>
            <a:gdLst/>
            <a:ahLst/>
            <a:cxnLst/>
            <a:rect l="l" t="t" r="r" b="b"/>
            <a:pathLst>
              <a:path w="6358890" h="2060575">
                <a:moveTo>
                  <a:pt x="5525223" y="0"/>
                </a:moveTo>
                <a:lnTo>
                  <a:pt x="115501" y="0"/>
                </a:lnTo>
                <a:lnTo>
                  <a:pt x="70735" y="9138"/>
                </a:lnTo>
                <a:lnTo>
                  <a:pt x="34000" y="33943"/>
                </a:lnTo>
                <a:lnTo>
                  <a:pt x="9140" y="70497"/>
                </a:lnTo>
                <a:lnTo>
                  <a:pt x="0" y="114883"/>
                </a:lnTo>
                <a:lnTo>
                  <a:pt x="0" y="1944803"/>
                </a:lnTo>
                <a:lnTo>
                  <a:pt x="9140" y="1989624"/>
                </a:lnTo>
                <a:lnTo>
                  <a:pt x="34000" y="2026399"/>
                </a:lnTo>
                <a:lnTo>
                  <a:pt x="70735" y="2051282"/>
                </a:lnTo>
                <a:lnTo>
                  <a:pt x="115501" y="2060431"/>
                </a:lnTo>
                <a:lnTo>
                  <a:pt x="5525223" y="2060431"/>
                </a:lnTo>
                <a:lnTo>
                  <a:pt x="5575163" y="2056969"/>
                </a:lnTo>
                <a:lnTo>
                  <a:pt x="5623643" y="2046800"/>
                </a:lnTo>
                <a:lnTo>
                  <a:pt x="5670025" y="2030250"/>
                </a:lnTo>
                <a:lnTo>
                  <a:pt x="5713670" y="2007645"/>
                </a:lnTo>
                <a:lnTo>
                  <a:pt x="5753938" y="1979312"/>
                </a:lnTo>
                <a:lnTo>
                  <a:pt x="5790191" y="1945576"/>
                </a:lnTo>
                <a:lnTo>
                  <a:pt x="5821791" y="1906764"/>
                </a:lnTo>
                <a:lnTo>
                  <a:pt x="6292721" y="1239842"/>
                </a:lnTo>
                <a:lnTo>
                  <a:pt x="6318994" y="1196557"/>
                </a:lnTo>
                <a:lnTo>
                  <a:pt x="6338698" y="1150736"/>
                </a:lnTo>
                <a:lnTo>
                  <a:pt x="6351834" y="1103104"/>
                </a:lnTo>
                <a:lnTo>
                  <a:pt x="6358402" y="1054384"/>
                </a:lnTo>
                <a:lnTo>
                  <a:pt x="6358402" y="1005303"/>
                </a:lnTo>
                <a:lnTo>
                  <a:pt x="6351834" y="956583"/>
                </a:lnTo>
                <a:lnTo>
                  <a:pt x="6338698" y="908950"/>
                </a:lnTo>
                <a:lnTo>
                  <a:pt x="6318994" y="863129"/>
                </a:lnTo>
                <a:lnTo>
                  <a:pt x="6292721" y="819844"/>
                </a:lnTo>
                <a:lnTo>
                  <a:pt x="5821791" y="152923"/>
                </a:lnTo>
                <a:lnTo>
                  <a:pt x="5790191" y="114152"/>
                </a:lnTo>
                <a:lnTo>
                  <a:pt x="5753938" y="80523"/>
                </a:lnTo>
                <a:lnTo>
                  <a:pt x="5713670" y="52335"/>
                </a:lnTo>
                <a:lnTo>
                  <a:pt x="5670025" y="29888"/>
                </a:lnTo>
                <a:lnTo>
                  <a:pt x="5623643" y="13483"/>
                </a:lnTo>
                <a:lnTo>
                  <a:pt x="5575163" y="3420"/>
                </a:lnTo>
                <a:lnTo>
                  <a:pt x="5525223" y="0"/>
                </a:lnTo>
                <a:close/>
              </a:path>
            </a:pathLst>
          </a:custGeom>
          <a:solidFill>
            <a:srgbClr val="96CEDF"/>
          </a:solidFill>
        </p:spPr>
        <p:txBody>
          <a:bodyPr wrap="square" lIns="0" tIns="0" rIns="0" bIns="0" rtlCol="0"/>
          <a:lstStyle/>
          <a:p>
            <a:endParaRPr/>
          </a:p>
        </p:txBody>
      </p:sp>
      <p:sp>
        <p:nvSpPr>
          <p:cNvPr id="4" name="object 4"/>
          <p:cNvSpPr/>
          <p:nvPr/>
        </p:nvSpPr>
        <p:spPr>
          <a:xfrm>
            <a:off x="2424402" y="8269879"/>
            <a:ext cx="7475248" cy="2060575"/>
          </a:xfrm>
          <a:custGeom>
            <a:avLst/>
            <a:gdLst/>
            <a:ahLst/>
            <a:cxnLst/>
            <a:rect l="l" t="t" r="r" b="b"/>
            <a:pathLst>
              <a:path w="6358890" h="2060575">
                <a:moveTo>
                  <a:pt x="5525223" y="0"/>
                </a:moveTo>
                <a:lnTo>
                  <a:pt x="115501" y="0"/>
                </a:lnTo>
                <a:lnTo>
                  <a:pt x="70735" y="9146"/>
                </a:lnTo>
                <a:lnTo>
                  <a:pt x="34000" y="34023"/>
                </a:lnTo>
                <a:lnTo>
                  <a:pt x="9140" y="70784"/>
                </a:lnTo>
                <a:lnTo>
                  <a:pt x="0" y="115585"/>
                </a:lnTo>
                <a:lnTo>
                  <a:pt x="0" y="1944856"/>
                </a:lnTo>
                <a:lnTo>
                  <a:pt x="9140" y="1989657"/>
                </a:lnTo>
                <a:lnTo>
                  <a:pt x="34000" y="2026418"/>
                </a:lnTo>
                <a:lnTo>
                  <a:pt x="70735" y="2051295"/>
                </a:lnTo>
                <a:lnTo>
                  <a:pt x="115501" y="2060441"/>
                </a:lnTo>
                <a:lnTo>
                  <a:pt x="5525223" y="2060441"/>
                </a:lnTo>
                <a:lnTo>
                  <a:pt x="5575163" y="2056980"/>
                </a:lnTo>
                <a:lnTo>
                  <a:pt x="5623643" y="2046813"/>
                </a:lnTo>
                <a:lnTo>
                  <a:pt x="5670025" y="2030267"/>
                </a:lnTo>
                <a:lnTo>
                  <a:pt x="5713670" y="2007668"/>
                </a:lnTo>
                <a:lnTo>
                  <a:pt x="5753938" y="1979342"/>
                </a:lnTo>
                <a:lnTo>
                  <a:pt x="5790191" y="1945616"/>
                </a:lnTo>
                <a:lnTo>
                  <a:pt x="5821791" y="1906816"/>
                </a:lnTo>
                <a:lnTo>
                  <a:pt x="6292721" y="1240890"/>
                </a:lnTo>
                <a:lnTo>
                  <a:pt x="6318994" y="1197422"/>
                </a:lnTo>
                <a:lnTo>
                  <a:pt x="6338698" y="1151498"/>
                </a:lnTo>
                <a:lnTo>
                  <a:pt x="6351834" y="1103813"/>
                </a:lnTo>
                <a:lnTo>
                  <a:pt x="6358402" y="1055060"/>
                </a:lnTo>
                <a:lnTo>
                  <a:pt x="6358402" y="1005932"/>
                </a:lnTo>
                <a:lnTo>
                  <a:pt x="6351834" y="957124"/>
                </a:lnTo>
                <a:lnTo>
                  <a:pt x="6338698" y="909328"/>
                </a:lnTo>
                <a:lnTo>
                  <a:pt x="6318994" y="863240"/>
                </a:lnTo>
                <a:lnTo>
                  <a:pt x="6292721" y="819551"/>
                </a:lnTo>
                <a:lnTo>
                  <a:pt x="5821791" y="154368"/>
                </a:lnTo>
                <a:lnTo>
                  <a:pt x="5790191" y="115290"/>
                </a:lnTo>
                <a:lnTo>
                  <a:pt x="5753938" y="81365"/>
                </a:lnTo>
                <a:lnTo>
                  <a:pt x="5713670" y="52908"/>
                </a:lnTo>
                <a:lnTo>
                  <a:pt x="5670025" y="30229"/>
                </a:lnTo>
                <a:lnTo>
                  <a:pt x="5623643" y="13644"/>
                </a:lnTo>
                <a:lnTo>
                  <a:pt x="5575163" y="3463"/>
                </a:lnTo>
                <a:lnTo>
                  <a:pt x="5525223" y="0"/>
                </a:lnTo>
                <a:close/>
              </a:path>
            </a:pathLst>
          </a:custGeom>
          <a:solidFill>
            <a:srgbClr val="D3AAF0"/>
          </a:solidFill>
        </p:spPr>
        <p:txBody>
          <a:bodyPr wrap="square" lIns="0" tIns="0" rIns="0" bIns="0" rtlCol="0"/>
          <a:lstStyle/>
          <a:p>
            <a:endParaRPr/>
          </a:p>
        </p:txBody>
      </p:sp>
      <p:sp>
        <p:nvSpPr>
          <p:cNvPr id="5" name="object 5"/>
          <p:cNvSpPr/>
          <p:nvPr/>
        </p:nvSpPr>
        <p:spPr>
          <a:xfrm>
            <a:off x="11178435" y="3771675"/>
            <a:ext cx="7447768" cy="2060575"/>
          </a:xfrm>
          <a:custGeom>
            <a:avLst/>
            <a:gdLst/>
            <a:ahLst/>
            <a:cxnLst/>
            <a:rect l="l" t="t" r="r" b="b"/>
            <a:pathLst>
              <a:path w="6362065" h="2060575">
                <a:moveTo>
                  <a:pt x="5527192" y="0"/>
                </a:moveTo>
                <a:lnTo>
                  <a:pt x="115533" y="0"/>
                </a:lnTo>
                <a:lnTo>
                  <a:pt x="70753" y="9146"/>
                </a:lnTo>
                <a:lnTo>
                  <a:pt x="34008" y="34023"/>
                </a:lnTo>
                <a:lnTo>
                  <a:pt x="9142" y="70784"/>
                </a:lnTo>
                <a:lnTo>
                  <a:pt x="0" y="115585"/>
                </a:lnTo>
                <a:lnTo>
                  <a:pt x="0" y="1944856"/>
                </a:lnTo>
                <a:lnTo>
                  <a:pt x="9142" y="1989657"/>
                </a:lnTo>
                <a:lnTo>
                  <a:pt x="34008" y="2026418"/>
                </a:lnTo>
                <a:lnTo>
                  <a:pt x="70753" y="2051295"/>
                </a:lnTo>
                <a:lnTo>
                  <a:pt x="115533" y="2060441"/>
                </a:lnTo>
                <a:lnTo>
                  <a:pt x="5527192" y="2060441"/>
                </a:lnTo>
                <a:lnTo>
                  <a:pt x="5577386" y="2056978"/>
                </a:lnTo>
                <a:lnTo>
                  <a:pt x="5625989" y="2046796"/>
                </a:lnTo>
                <a:lnTo>
                  <a:pt x="5672414" y="2030208"/>
                </a:lnTo>
                <a:lnTo>
                  <a:pt x="5716075" y="2007529"/>
                </a:lnTo>
                <a:lnTo>
                  <a:pt x="5756386" y="1979071"/>
                </a:lnTo>
                <a:lnTo>
                  <a:pt x="5792759" y="1945148"/>
                </a:lnTo>
                <a:lnTo>
                  <a:pt x="5824608" y="1906072"/>
                </a:lnTo>
                <a:lnTo>
                  <a:pt x="6295706" y="1240890"/>
                </a:lnTo>
                <a:lnTo>
                  <a:pt x="6322211" y="1197199"/>
                </a:lnTo>
                <a:lnTo>
                  <a:pt x="6342090" y="1151108"/>
                </a:lnTo>
                <a:lnTo>
                  <a:pt x="6355343" y="1103313"/>
                </a:lnTo>
                <a:lnTo>
                  <a:pt x="6361969" y="1054505"/>
                </a:lnTo>
                <a:lnTo>
                  <a:pt x="6361969" y="1005378"/>
                </a:lnTo>
                <a:lnTo>
                  <a:pt x="6355343" y="956626"/>
                </a:lnTo>
                <a:lnTo>
                  <a:pt x="6342090" y="908942"/>
                </a:lnTo>
                <a:lnTo>
                  <a:pt x="6322211" y="863019"/>
                </a:lnTo>
                <a:lnTo>
                  <a:pt x="6295706" y="819551"/>
                </a:lnTo>
                <a:lnTo>
                  <a:pt x="5824608" y="153614"/>
                </a:lnTo>
                <a:lnTo>
                  <a:pt x="5792759" y="114815"/>
                </a:lnTo>
                <a:lnTo>
                  <a:pt x="5756386" y="81091"/>
                </a:lnTo>
                <a:lnTo>
                  <a:pt x="5716075" y="52767"/>
                </a:lnTo>
                <a:lnTo>
                  <a:pt x="5672414" y="30170"/>
                </a:lnTo>
                <a:lnTo>
                  <a:pt x="5625989" y="13626"/>
                </a:lnTo>
                <a:lnTo>
                  <a:pt x="5577386" y="3460"/>
                </a:lnTo>
                <a:lnTo>
                  <a:pt x="5527192" y="0"/>
                </a:lnTo>
                <a:close/>
              </a:path>
            </a:pathLst>
          </a:custGeom>
          <a:solidFill>
            <a:srgbClr val="FFCA89"/>
          </a:solidFill>
        </p:spPr>
        <p:txBody>
          <a:bodyPr wrap="square" lIns="0" tIns="0" rIns="0" bIns="0" rtlCol="0"/>
          <a:lstStyle/>
          <a:p>
            <a:endParaRPr/>
          </a:p>
        </p:txBody>
      </p:sp>
      <p:sp>
        <p:nvSpPr>
          <p:cNvPr id="6" name="object 6"/>
          <p:cNvSpPr/>
          <p:nvPr/>
        </p:nvSpPr>
        <p:spPr>
          <a:xfrm>
            <a:off x="11294388" y="6882901"/>
            <a:ext cx="7215862" cy="2060575"/>
          </a:xfrm>
          <a:custGeom>
            <a:avLst/>
            <a:gdLst/>
            <a:ahLst/>
            <a:cxnLst/>
            <a:rect l="l" t="t" r="r" b="b"/>
            <a:pathLst>
              <a:path w="6362065" h="2060575">
                <a:moveTo>
                  <a:pt x="5527192" y="0"/>
                </a:moveTo>
                <a:lnTo>
                  <a:pt x="115533" y="0"/>
                </a:lnTo>
                <a:lnTo>
                  <a:pt x="70753" y="9138"/>
                </a:lnTo>
                <a:lnTo>
                  <a:pt x="34008" y="33943"/>
                </a:lnTo>
                <a:lnTo>
                  <a:pt x="9142" y="70497"/>
                </a:lnTo>
                <a:lnTo>
                  <a:pt x="0" y="114883"/>
                </a:lnTo>
                <a:lnTo>
                  <a:pt x="0" y="1944803"/>
                </a:lnTo>
                <a:lnTo>
                  <a:pt x="9142" y="1989624"/>
                </a:lnTo>
                <a:lnTo>
                  <a:pt x="34008" y="2026399"/>
                </a:lnTo>
                <a:lnTo>
                  <a:pt x="70753" y="2051282"/>
                </a:lnTo>
                <a:lnTo>
                  <a:pt x="115533" y="2060431"/>
                </a:lnTo>
                <a:lnTo>
                  <a:pt x="5527192" y="2060431"/>
                </a:lnTo>
                <a:lnTo>
                  <a:pt x="5577386" y="2056969"/>
                </a:lnTo>
                <a:lnTo>
                  <a:pt x="5625989" y="2046800"/>
                </a:lnTo>
                <a:lnTo>
                  <a:pt x="5672414" y="2030250"/>
                </a:lnTo>
                <a:lnTo>
                  <a:pt x="5716075" y="2007645"/>
                </a:lnTo>
                <a:lnTo>
                  <a:pt x="5756386" y="1979312"/>
                </a:lnTo>
                <a:lnTo>
                  <a:pt x="5792759" y="1945576"/>
                </a:lnTo>
                <a:lnTo>
                  <a:pt x="5824608" y="1906764"/>
                </a:lnTo>
                <a:lnTo>
                  <a:pt x="6295706" y="1239842"/>
                </a:lnTo>
                <a:lnTo>
                  <a:pt x="6322211" y="1196557"/>
                </a:lnTo>
                <a:lnTo>
                  <a:pt x="6342090" y="1150736"/>
                </a:lnTo>
                <a:lnTo>
                  <a:pt x="6355343" y="1103104"/>
                </a:lnTo>
                <a:lnTo>
                  <a:pt x="6361969" y="1054384"/>
                </a:lnTo>
                <a:lnTo>
                  <a:pt x="6361969" y="1005303"/>
                </a:lnTo>
                <a:lnTo>
                  <a:pt x="6355343" y="956583"/>
                </a:lnTo>
                <a:lnTo>
                  <a:pt x="6342090" y="908950"/>
                </a:lnTo>
                <a:lnTo>
                  <a:pt x="6322211" y="863129"/>
                </a:lnTo>
                <a:lnTo>
                  <a:pt x="6295706" y="819844"/>
                </a:lnTo>
                <a:lnTo>
                  <a:pt x="5824608" y="152923"/>
                </a:lnTo>
                <a:lnTo>
                  <a:pt x="5792759" y="114152"/>
                </a:lnTo>
                <a:lnTo>
                  <a:pt x="5756386" y="80523"/>
                </a:lnTo>
                <a:lnTo>
                  <a:pt x="5716075" y="52335"/>
                </a:lnTo>
                <a:lnTo>
                  <a:pt x="5672414" y="29888"/>
                </a:lnTo>
                <a:lnTo>
                  <a:pt x="5625989" y="13483"/>
                </a:lnTo>
                <a:lnTo>
                  <a:pt x="5577386" y="3420"/>
                </a:lnTo>
                <a:lnTo>
                  <a:pt x="5527192" y="0"/>
                </a:lnTo>
                <a:close/>
              </a:path>
            </a:pathLst>
          </a:custGeom>
          <a:solidFill>
            <a:srgbClr val="FFC000"/>
          </a:solidFill>
        </p:spPr>
        <p:txBody>
          <a:bodyPr wrap="square" lIns="0" tIns="0" rIns="0" bIns="0" rtlCol="0"/>
          <a:lstStyle/>
          <a:p>
            <a:endParaRPr/>
          </a:p>
        </p:txBody>
      </p:sp>
      <p:sp>
        <p:nvSpPr>
          <p:cNvPr id="8" name="object 8"/>
          <p:cNvSpPr/>
          <p:nvPr/>
        </p:nvSpPr>
        <p:spPr>
          <a:xfrm>
            <a:off x="2495937" y="2951312"/>
            <a:ext cx="1719580" cy="1719580"/>
          </a:xfrm>
          <a:custGeom>
            <a:avLst/>
            <a:gdLst/>
            <a:ahLst/>
            <a:cxnLst/>
            <a:rect l="l" t="t" r="r" b="b"/>
            <a:pathLst>
              <a:path w="1719579" h="1719579">
                <a:moveTo>
                  <a:pt x="1608782" y="0"/>
                </a:moveTo>
                <a:lnTo>
                  <a:pt x="110547" y="0"/>
                </a:lnTo>
                <a:lnTo>
                  <a:pt x="67519" y="8686"/>
                </a:lnTo>
                <a:lnTo>
                  <a:pt x="32380" y="32376"/>
                </a:lnTo>
                <a:lnTo>
                  <a:pt x="8687" y="67514"/>
                </a:lnTo>
                <a:lnTo>
                  <a:pt x="0" y="110547"/>
                </a:lnTo>
                <a:lnTo>
                  <a:pt x="0" y="1608772"/>
                </a:lnTo>
                <a:lnTo>
                  <a:pt x="8687" y="1651806"/>
                </a:lnTo>
                <a:lnTo>
                  <a:pt x="32380" y="1686948"/>
                </a:lnTo>
                <a:lnTo>
                  <a:pt x="67519" y="1710642"/>
                </a:lnTo>
                <a:lnTo>
                  <a:pt x="110547" y="1719330"/>
                </a:lnTo>
                <a:lnTo>
                  <a:pt x="1608782" y="1719330"/>
                </a:lnTo>
                <a:lnTo>
                  <a:pt x="1651811" y="1710642"/>
                </a:lnTo>
                <a:lnTo>
                  <a:pt x="1686950" y="1686948"/>
                </a:lnTo>
                <a:lnTo>
                  <a:pt x="1710642" y="1651806"/>
                </a:lnTo>
                <a:lnTo>
                  <a:pt x="1719330" y="1608772"/>
                </a:lnTo>
                <a:lnTo>
                  <a:pt x="1719330" y="110547"/>
                </a:lnTo>
                <a:lnTo>
                  <a:pt x="1710642" y="67514"/>
                </a:lnTo>
                <a:lnTo>
                  <a:pt x="1686950" y="32376"/>
                </a:lnTo>
                <a:lnTo>
                  <a:pt x="1651811" y="8686"/>
                </a:lnTo>
                <a:lnTo>
                  <a:pt x="1608782" y="0"/>
                </a:lnTo>
                <a:close/>
              </a:path>
            </a:pathLst>
          </a:custGeom>
          <a:solidFill>
            <a:srgbClr val="FFFFFF"/>
          </a:solidFill>
        </p:spPr>
        <p:txBody>
          <a:bodyPr wrap="square" lIns="0" tIns="0" rIns="0" bIns="0" rtlCol="0"/>
          <a:lstStyle/>
          <a:p>
            <a:endParaRPr/>
          </a:p>
        </p:txBody>
      </p:sp>
      <p:sp>
        <p:nvSpPr>
          <p:cNvPr id="9" name="object 9"/>
          <p:cNvSpPr/>
          <p:nvPr/>
        </p:nvSpPr>
        <p:spPr>
          <a:xfrm>
            <a:off x="2644350" y="5793945"/>
            <a:ext cx="1719580" cy="1719580"/>
          </a:xfrm>
          <a:custGeom>
            <a:avLst/>
            <a:gdLst/>
            <a:ahLst/>
            <a:cxnLst/>
            <a:rect l="l" t="t" r="r" b="b"/>
            <a:pathLst>
              <a:path w="1719579" h="1719579">
                <a:moveTo>
                  <a:pt x="1589919" y="0"/>
                </a:moveTo>
                <a:lnTo>
                  <a:pt x="129410" y="0"/>
                </a:lnTo>
                <a:lnTo>
                  <a:pt x="79038" y="10169"/>
                </a:lnTo>
                <a:lnTo>
                  <a:pt x="37903" y="37903"/>
                </a:lnTo>
                <a:lnTo>
                  <a:pt x="10169" y="79038"/>
                </a:lnTo>
                <a:lnTo>
                  <a:pt x="0" y="129410"/>
                </a:lnTo>
                <a:lnTo>
                  <a:pt x="0" y="1589909"/>
                </a:lnTo>
                <a:lnTo>
                  <a:pt x="10169" y="1640287"/>
                </a:lnTo>
                <a:lnTo>
                  <a:pt x="37903" y="1681425"/>
                </a:lnTo>
                <a:lnTo>
                  <a:pt x="79038" y="1709160"/>
                </a:lnTo>
                <a:lnTo>
                  <a:pt x="129410" y="1719330"/>
                </a:lnTo>
                <a:lnTo>
                  <a:pt x="1589919" y="1719330"/>
                </a:lnTo>
                <a:lnTo>
                  <a:pt x="1640292" y="1709160"/>
                </a:lnTo>
                <a:lnTo>
                  <a:pt x="1681426" y="1681425"/>
                </a:lnTo>
                <a:lnTo>
                  <a:pt x="1709160" y="1640287"/>
                </a:lnTo>
                <a:lnTo>
                  <a:pt x="1719330" y="1589909"/>
                </a:lnTo>
                <a:lnTo>
                  <a:pt x="1719330" y="129410"/>
                </a:lnTo>
                <a:lnTo>
                  <a:pt x="1709160" y="79038"/>
                </a:lnTo>
                <a:lnTo>
                  <a:pt x="1681426" y="37903"/>
                </a:lnTo>
                <a:lnTo>
                  <a:pt x="1640292" y="10169"/>
                </a:lnTo>
                <a:lnTo>
                  <a:pt x="1589919" y="0"/>
                </a:lnTo>
                <a:close/>
              </a:path>
            </a:pathLst>
          </a:custGeom>
          <a:solidFill>
            <a:srgbClr val="FFFFFF"/>
          </a:solidFill>
        </p:spPr>
        <p:txBody>
          <a:bodyPr wrap="square" lIns="0" tIns="0" rIns="0" bIns="0" rtlCol="0"/>
          <a:lstStyle/>
          <a:p>
            <a:endParaRPr/>
          </a:p>
        </p:txBody>
      </p:sp>
      <p:sp>
        <p:nvSpPr>
          <p:cNvPr id="10" name="object 10"/>
          <p:cNvSpPr/>
          <p:nvPr/>
        </p:nvSpPr>
        <p:spPr>
          <a:xfrm>
            <a:off x="2569126" y="8418828"/>
            <a:ext cx="1719580" cy="1719580"/>
          </a:xfrm>
          <a:custGeom>
            <a:avLst/>
            <a:gdLst/>
            <a:ahLst/>
            <a:cxnLst/>
            <a:rect l="l" t="t" r="r" b="b"/>
            <a:pathLst>
              <a:path w="1719579" h="1719579">
                <a:moveTo>
                  <a:pt x="1580472" y="0"/>
                </a:moveTo>
                <a:lnTo>
                  <a:pt x="138857" y="0"/>
                </a:lnTo>
                <a:lnTo>
                  <a:pt x="94968" y="7079"/>
                </a:lnTo>
                <a:lnTo>
                  <a:pt x="56851" y="26792"/>
                </a:lnTo>
                <a:lnTo>
                  <a:pt x="26792" y="56851"/>
                </a:lnTo>
                <a:lnTo>
                  <a:pt x="7079" y="94968"/>
                </a:lnTo>
                <a:lnTo>
                  <a:pt x="0" y="138857"/>
                </a:lnTo>
                <a:lnTo>
                  <a:pt x="0" y="1580483"/>
                </a:lnTo>
                <a:lnTo>
                  <a:pt x="7079" y="1624371"/>
                </a:lnTo>
                <a:lnTo>
                  <a:pt x="26792" y="1662486"/>
                </a:lnTo>
                <a:lnTo>
                  <a:pt x="56851" y="1692542"/>
                </a:lnTo>
                <a:lnTo>
                  <a:pt x="94968" y="1712252"/>
                </a:lnTo>
                <a:lnTo>
                  <a:pt x="138857" y="1719330"/>
                </a:lnTo>
                <a:lnTo>
                  <a:pt x="1580472" y="1719330"/>
                </a:lnTo>
                <a:lnTo>
                  <a:pt x="1624361" y="1712252"/>
                </a:lnTo>
                <a:lnTo>
                  <a:pt x="1662479" y="1692542"/>
                </a:lnTo>
                <a:lnTo>
                  <a:pt x="1692538" y="1662486"/>
                </a:lnTo>
                <a:lnTo>
                  <a:pt x="1712251" y="1624371"/>
                </a:lnTo>
                <a:lnTo>
                  <a:pt x="1719330" y="1580483"/>
                </a:lnTo>
                <a:lnTo>
                  <a:pt x="1719330" y="138857"/>
                </a:lnTo>
                <a:lnTo>
                  <a:pt x="1712251" y="94968"/>
                </a:lnTo>
                <a:lnTo>
                  <a:pt x="1692538" y="56851"/>
                </a:lnTo>
                <a:lnTo>
                  <a:pt x="1662479" y="26792"/>
                </a:lnTo>
                <a:lnTo>
                  <a:pt x="1624361" y="7079"/>
                </a:lnTo>
                <a:lnTo>
                  <a:pt x="1580472" y="0"/>
                </a:lnTo>
                <a:close/>
              </a:path>
            </a:pathLst>
          </a:custGeom>
          <a:solidFill>
            <a:srgbClr val="FFFFFF"/>
          </a:solidFill>
        </p:spPr>
        <p:txBody>
          <a:bodyPr wrap="square" lIns="0" tIns="0" rIns="0" bIns="0" rtlCol="0"/>
          <a:lstStyle/>
          <a:p>
            <a:endParaRPr/>
          </a:p>
        </p:txBody>
      </p:sp>
      <p:sp>
        <p:nvSpPr>
          <p:cNvPr id="11" name="object 11"/>
          <p:cNvSpPr/>
          <p:nvPr/>
        </p:nvSpPr>
        <p:spPr>
          <a:xfrm>
            <a:off x="11615622" y="3934047"/>
            <a:ext cx="1718310" cy="1719580"/>
          </a:xfrm>
          <a:custGeom>
            <a:avLst/>
            <a:gdLst/>
            <a:ahLst/>
            <a:cxnLst/>
            <a:rect l="l" t="t" r="r" b="b"/>
            <a:pathLst>
              <a:path w="1718309" h="1719579">
                <a:moveTo>
                  <a:pt x="1591899" y="0"/>
                </a:moveTo>
                <a:lnTo>
                  <a:pt x="126174" y="0"/>
                </a:lnTo>
                <a:lnTo>
                  <a:pt x="77063" y="9915"/>
                </a:lnTo>
                <a:lnTo>
                  <a:pt x="36957" y="36957"/>
                </a:lnTo>
                <a:lnTo>
                  <a:pt x="9915" y="77063"/>
                </a:lnTo>
                <a:lnTo>
                  <a:pt x="0" y="126174"/>
                </a:lnTo>
                <a:lnTo>
                  <a:pt x="0" y="1593156"/>
                </a:lnTo>
                <a:lnTo>
                  <a:pt x="9915" y="1642267"/>
                </a:lnTo>
                <a:lnTo>
                  <a:pt x="36957" y="1682373"/>
                </a:lnTo>
                <a:lnTo>
                  <a:pt x="77063" y="1709414"/>
                </a:lnTo>
                <a:lnTo>
                  <a:pt x="126174" y="1719330"/>
                </a:lnTo>
                <a:lnTo>
                  <a:pt x="1591899" y="1719330"/>
                </a:lnTo>
                <a:lnTo>
                  <a:pt x="1641010" y="1709414"/>
                </a:lnTo>
                <a:lnTo>
                  <a:pt x="1681116" y="1682373"/>
                </a:lnTo>
                <a:lnTo>
                  <a:pt x="1708157" y="1642267"/>
                </a:lnTo>
                <a:lnTo>
                  <a:pt x="1718073" y="1593156"/>
                </a:lnTo>
                <a:lnTo>
                  <a:pt x="1718073" y="126174"/>
                </a:lnTo>
                <a:lnTo>
                  <a:pt x="1708157" y="77063"/>
                </a:lnTo>
                <a:lnTo>
                  <a:pt x="1681116" y="36957"/>
                </a:lnTo>
                <a:lnTo>
                  <a:pt x="1641010" y="9915"/>
                </a:lnTo>
                <a:lnTo>
                  <a:pt x="1591899" y="0"/>
                </a:lnTo>
                <a:close/>
              </a:path>
            </a:pathLst>
          </a:custGeom>
          <a:solidFill>
            <a:srgbClr val="FFFFFF"/>
          </a:solidFill>
        </p:spPr>
        <p:txBody>
          <a:bodyPr wrap="square" lIns="0" tIns="0" rIns="0" bIns="0" rtlCol="0"/>
          <a:lstStyle/>
          <a:p>
            <a:endParaRPr/>
          </a:p>
        </p:txBody>
      </p:sp>
      <p:sp>
        <p:nvSpPr>
          <p:cNvPr id="12" name="object 12"/>
          <p:cNvSpPr/>
          <p:nvPr/>
        </p:nvSpPr>
        <p:spPr>
          <a:xfrm>
            <a:off x="11551435" y="7084855"/>
            <a:ext cx="1718310" cy="1719580"/>
          </a:xfrm>
          <a:custGeom>
            <a:avLst/>
            <a:gdLst/>
            <a:ahLst/>
            <a:cxnLst/>
            <a:rect l="l" t="t" r="r" b="b"/>
            <a:pathLst>
              <a:path w="1718309" h="1719579">
                <a:moveTo>
                  <a:pt x="1591899" y="0"/>
                </a:moveTo>
                <a:lnTo>
                  <a:pt x="126174" y="0"/>
                </a:lnTo>
                <a:lnTo>
                  <a:pt x="77063" y="9915"/>
                </a:lnTo>
                <a:lnTo>
                  <a:pt x="36957" y="36957"/>
                </a:lnTo>
                <a:lnTo>
                  <a:pt x="9915" y="77063"/>
                </a:lnTo>
                <a:lnTo>
                  <a:pt x="0" y="126174"/>
                </a:lnTo>
                <a:lnTo>
                  <a:pt x="0" y="1593156"/>
                </a:lnTo>
                <a:lnTo>
                  <a:pt x="9915" y="1642267"/>
                </a:lnTo>
                <a:lnTo>
                  <a:pt x="36957" y="1682373"/>
                </a:lnTo>
                <a:lnTo>
                  <a:pt x="77063" y="1709414"/>
                </a:lnTo>
                <a:lnTo>
                  <a:pt x="126174" y="1719330"/>
                </a:lnTo>
                <a:lnTo>
                  <a:pt x="1591899" y="1719330"/>
                </a:lnTo>
                <a:lnTo>
                  <a:pt x="1641010" y="1709414"/>
                </a:lnTo>
                <a:lnTo>
                  <a:pt x="1681116" y="1682373"/>
                </a:lnTo>
                <a:lnTo>
                  <a:pt x="1708157" y="1642267"/>
                </a:lnTo>
                <a:lnTo>
                  <a:pt x="1718073" y="1593156"/>
                </a:lnTo>
                <a:lnTo>
                  <a:pt x="1718073" y="126174"/>
                </a:lnTo>
                <a:lnTo>
                  <a:pt x="1708157" y="77063"/>
                </a:lnTo>
                <a:lnTo>
                  <a:pt x="1681116" y="36957"/>
                </a:lnTo>
                <a:lnTo>
                  <a:pt x="1641010" y="9915"/>
                </a:lnTo>
                <a:lnTo>
                  <a:pt x="1591899" y="0"/>
                </a:lnTo>
                <a:close/>
              </a:path>
            </a:pathLst>
          </a:custGeom>
          <a:solidFill>
            <a:srgbClr val="FFFFFF"/>
          </a:solidFill>
        </p:spPr>
        <p:txBody>
          <a:bodyPr wrap="square" lIns="0" tIns="0" rIns="0" bIns="0" rtlCol="0"/>
          <a:lstStyle/>
          <a:p>
            <a:endParaRPr/>
          </a:p>
        </p:txBody>
      </p:sp>
      <p:sp>
        <p:nvSpPr>
          <p:cNvPr id="14" name="object 14"/>
          <p:cNvSpPr/>
          <p:nvPr/>
        </p:nvSpPr>
        <p:spPr>
          <a:xfrm>
            <a:off x="2760355" y="3213187"/>
            <a:ext cx="1113790" cy="1048385"/>
          </a:xfrm>
          <a:custGeom>
            <a:avLst/>
            <a:gdLst/>
            <a:ahLst/>
            <a:cxnLst/>
            <a:rect l="l" t="t" r="r" b="b"/>
            <a:pathLst>
              <a:path w="1113789" h="1048385">
                <a:moveTo>
                  <a:pt x="984970" y="739848"/>
                </a:moveTo>
                <a:lnTo>
                  <a:pt x="779396" y="739848"/>
                </a:lnTo>
                <a:lnTo>
                  <a:pt x="729349" y="749963"/>
                </a:lnTo>
                <a:lnTo>
                  <a:pt x="688480" y="777548"/>
                </a:lnTo>
                <a:lnTo>
                  <a:pt x="660927" y="818466"/>
                </a:lnTo>
                <a:lnTo>
                  <a:pt x="650823" y="868578"/>
                </a:lnTo>
                <a:lnTo>
                  <a:pt x="650823" y="992060"/>
                </a:lnTo>
                <a:lnTo>
                  <a:pt x="655285" y="1014090"/>
                </a:lnTo>
                <a:lnTo>
                  <a:pt x="667456" y="1031911"/>
                </a:lnTo>
                <a:lnTo>
                  <a:pt x="685513" y="1043838"/>
                </a:lnTo>
                <a:lnTo>
                  <a:pt x="707631" y="1048188"/>
                </a:lnTo>
                <a:lnTo>
                  <a:pt x="1057478" y="1048188"/>
                </a:lnTo>
                <a:lnTo>
                  <a:pt x="1079166" y="1043838"/>
                </a:lnTo>
                <a:lnTo>
                  <a:pt x="1097002" y="1031911"/>
                </a:lnTo>
                <a:lnTo>
                  <a:pt x="1105251" y="1019752"/>
                </a:lnTo>
                <a:lnTo>
                  <a:pt x="707631" y="1019752"/>
                </a:lnTo>
                <a:lnTo>
                  <a:pt x="697004" y="1017530"/>
                </a:lnTo>
                <a:lnTo>
                  <a:pt x="688196" y="1011519"/>
                </a:lnTo>
                <a:lnTo>
                  <a:pt x="682191" y="1002701"/>
                </a:lnTo>
                <a:lnTo>
                  <a:pt x="679971" y="992060"/>
                </a:lnTo>
                <a:lnTo>
                  <a:pt x="679971" y="868578"/>
                </a:lnTo>
                <a:lnTo>
                  <a:pt x="687832" y="829973"/>
                </a:lnTo>
                <a:lnTo>
                  <a:pt x="709221" y="798317"/>
                </a:lnTo>
                <a:lnTo>
                  <a:pt x="740840" y="776907"/>
                </a:lnTo>
                <a:lnTo>
                  <a:pt x="779396" y="769037"/>
                </a:lnTo>
                <a:lnTo>
                  <a:pt x="1063276" y="769037"/>
                </a:lnTo>
                <a:lnTo>
                  <a:pt x="1035017" y="749963"/>
                </a:lnTo>
                <a:lnTo>
                  <a:pt x="984970" y="739848"/>
                </a:lnTo>
                <a:close/>
              </a:path>
              <a:path w="1113789" h="1048385">
                <a:moveTo>
                  <a:pt x="765937" y="895515"/>
                </a:moveTo>
                <a:lnTo>
                  <a:pt x="750237" y="895515"/>
                </a:lnTo>
                <a:lnTo>
                  <a:pt x="743514" y="901506"/>
                </a:lnTo>
                <a:lnTo>
                  <a:pt x="743514" y="1019752"/>
                </a:lnTo>
                <a:lnTo>
                  <a:pt x="772672" y="1019752"/>
                </a:lnTo>
                <a:lnTo>
                  <a:pt x="772672" y="901506"/>
                </a:lnTo>
                <a:lnTo>
                  <a:pt x="765937" y="895515"/>
                </a:lnTo>
                <a:close/>
              </a:path>
              <a:path w="1113789" h="1048385">
                <a:moveTo>
                  <a:pt x="1014117" y="895515"/>
                </a:moveTo>
                <a:lnTo>
                  <a:pt x="998418" y="895515"/>
                </a:lnTo>
                <a:lnTo>
                  <a:pt x="991694" y="901506"/>
                </a:lnTo>
                <a:lnTo>
                  <a:pt x="991694" y="1019752"/>
                </a:lnTo>
                <a:lnTo>
                  <a:pt x="1020852" y="1019752"/>
                </a:lnTo>
                <a:lnTo>
                  <a:pt x="1020852" y="901506"/>
                </a:lnTo>
                <a:lnTo>
                  <a:pt x="1014117" y="895515"/>
                </a:lnTo>
                <a:close/>
              </a:path>
              <a:path w="1113789" h="1048385">
                <a:moveTo>
                  <a:pt x="1063276" y="769037"/>
                </a:moveTo>
                <a:lnTo>
                  <a:pt x="984970" y="769037"/>
                </a:lnTo>
                <a:lnTo>
                  <a:pt x="1023955" y="776907"/>
                </a:lnTo>
                <a:lnTo>
                  <a:pt x="1055795" y="798317"/>
                </a:lnTo>
                <a:lnTo>
                  <a:pt x="1077265" y="829973"/>
                </a:lnTo>
                <a:lnTo>
                  <a:pt x="1085138" y="868578"/>
                </a:lnTo>
                <a:lnTo>
                  <a:pt x="1085138" y="992060"/>
                </a:lnTo>
                <a:lnTo>
                  <a:pt x="1082918" y="1002701"/>
                </a:lnTo>
                <a:lnTo>
                  <a:pt x="1076913" y="1011519"/>
                </a:lnTo>
                <a:lnTo>
                  <a:pt x="1068105" y="1017530"/>
                </a:lnTo>
                <a:lnTo>
                  <a:pt x="1057478" y="1019752"/>
                </a:lnTo>
                <a:lnTo>
                  <a:pt x="1105251" y="1019752"/>
                </a:lnTo>
                <a:lnTo>
                  <a:pt x="1109092" y="1014090"/>
                </a:lnTo>
                <a:lnTo>
                  <a:pt x="1113542" y="992060"/>
                </a:lnTo>
                <a:lnTo>
                  <a:pt x="1113542" y="868578"/>
                </a:lnTo>
                <a:lnTo>
                  <a:pt x="1103439" y="818466"/>
                </a:lnTo>
                <a:lnTo>
                  <a:pt x="1075885" y="777548"/>
                </a:lnTo>
                <a:lnTo>
                  <a:pt x="1063276" y="769037"/>
                </a:lnTo>
                <a:close/>
              </a:path>
              <a:path w="1113789" h="1048385">
                <a:moveTo>
                  <a:pt x="334146" y="739848"/>
                </a:moveTo>
                <a:lnTo>
                  <a:pt x="128572" y="739848"/>
                </a:lnTo>
                <a:lnTo>
                  <a:pt x="78207" y="749963"/>
                </a:lnTo>
                <a:lnTo>
                  <a:pt x="37374" y="777548"/>
                </a:lnTo>
                <a:lnTo>
                  <a:pt x="9997" y="818466"/>
                </a:lnTo>
                <a:lnTo>
                  <a:pt x="0" y="868578"/>
                </a:lnTo>
                <a:lnTo>
                  <a:pt x="0" y="992060"/>
                </a:lnTo>
                <a:lnTo>
                  <a:pt x="4344" y="1014090"/>
                </a:lnTo>
                <a:lnTo>
                  <a:pt x="16257" y="1031911"/>
                </a:lnTo>
                <a:lnTo>
                  <a:pt x="34057" y="1043838"/>
                </a:lnTo>
                <a:lnTo>
                  <a:pt x="56064" y="1048188"/>
                </a:lnTo>
                <a:lnTo>
                  <a:pt x="405911" y="1048188"/>
                </a:lnTo>
                <a:lnTo>
                  <a:pt x="428029" y="1043838"/>
                </a:lnTo>
                <a:lnTo>
                  <a:pt x="446086" y="1031911"/>
                </a:lnTo>
                <a:lnTo>
                  <a:pt x="454390" y="1019752"/>
                </a:lnTo>
                <a:lnTo>
                  <a:pt x="56064" y="1019752"/>
                </a:lnTo>
                <a:lnTo>
                  <a:pt x="45119" y="1017530"/>
                </a:lnTo>
                <a:lnTo>
                  <a:pt x="36346" y="1011519"/>
                </a:lnTo>
                <a:lnTo>
                  <a:pt x="30518" y="1002701"/>
                </a:lnTo>
                <a:lnTo>
                  <a:pt x="28404" y="992060"/>
                </a:lnTo>
                <a:lnTo>
                  <a:pt x="28404" y="868578"/>
                </a:lnTo>
                <a:lnTo>
                  <a:pt x="36275" y="829973"/>
                </a:lnTo>
                <a:lnTo>
                  <a:pt x="57743" y="798317"/>
                </a:lnTo>
                <a:lnTo>
                  <a:pt x="89582" y="776907"/>
                </a:lnTo>
                <a:lnTo>
                  <a:pt x="128572" y="769037"/>
                </a:lnTo>
                <a:lnTo>
                  <a:pt x="412452" y="769037"/>
                </a:lnTo>
                <a:lnTo>
                  <a:pt x="384193" y="749963"/>
                </a:lnTo>
                <a:lnTo>
                  <a:pt x="334146" y="739848"/>
                </a:lnTo>
                <a:close/>
              </a:path>
              <a:path w="1113789" h="1048385">
                <a:moveTo>
                  <a:pt x="115114" y="895515"/>
                </a:moveTo>
                <a:lnTo>
                  <a:pt x="99414" y="895515"/>
                </a:lnTo>
                <a:lnTo>
                  <a:pt x="92690" y="901506"/>
                </a:lnTo>
                <a:lnTo>
                  <a:pt x="92690" y="1019752"/>
                </a:lnTo>
                <a:lnTo>
                  <a:pt x="121094" y="1019752"/>
                </a:lnTo>
                <a:lnTo>
                  <a:pt x="121094" y="901506"/>
                </a:lnTo>
                <a:lnTo>
                  <a:pt x="115114" y="895515"/>
                </a:lnTo>
                <a:close/>
              </a:path>
              <a:path w="1113789" h="1048385">
                <a:moveTo>
                  <a:pt x="363294" y="895515"/>
                </a:moveTo>
                <a:lnTo>
                  <a:pt x="346851" y="895515"/>
                </a:lnTo>
                <a:lnTo>
                  <a:pt x="340870" y="901506"/>
                </a:lnTo>
                <a:lnTo>
                  <a:pt x="340870" y="1019752"/>
                </a:lnTo>
                <a:lnTo>
                  <a:pt x="369274" y="1019752"/>
                </a:lnTo>
                <a:lnTo>
                  <a:pt x="369274" y="901506"/>
                </a:lnTo>
                <a:lnTo>
                  <a:pt x="363294" y="895515"/>
                </a:lnTo>
                <a:close/>
              </a:path>
              <a:path w="1113789" h="1048385">
                <a:moveTo>
                  <a:pt x="412452" y="769037"/>
                </a:moveTo>
                <a:lnTo>
                  <a:pt x="334146" y="769037"/>
                </a:lnTo>
                <a:lnTo>
                  <a:pt x="373014" y="776907"/>
                </a:lnTo>
                <a:lnTo>
                  <a:pt x="404595" y="798317"/>
                </a:lnTo>
                <a:lnTo>
                  <a:pt x="425805" y="829973"/>
                </a:lnTo>
                <a:lnTo>
                  <a:pt x="433561" y="868578"/>
                </a:lnTo>
                <a:lnTo>
                  <a:pt x="433561" y="992060"/>
                </a:lnTo>
                <a:lnTo>
                  <a:pt x="431447" y="1002701"/>
                </a:lnTo>
                <a:lnTo>
                  <a:pt x="425619" y="1011519"/>
                </a:lnTo>
                <a:lnTo>
                  <a:pt x="416850" y="1017530"/>
                </a:lnTo>
                <a:lnTo>
                  <a:pt x="405911" y="1019752"/>
                </a:lnTo>
                <a:lnTo>
                  <a:pt x="454390" y="1019752"/>
                </a:lnTo>
                <a:lnTo>
                  <a:pt x="458257" y="1014090"/>
                </a:lnTo>
                <a:lnTo>
                  <a:pt x="462719" y="992060"/>
                </a:lnTo>
                <a:lnTo>
                  <a:pt x="462719" y="868578"/>
                </a:lnTo>
                <a:lnTo>
                  <a:pt x="452615" y="818466"/>
                </a:lnTo>
                <a:lnTo>
                  <a:pt x="425061" y="777548"/>
                </a:lnTo>
                <a:lnTo>
                  <a:pt x="412452" y="769037"/>
                </a:lnTo>
                <a:close/>
              </a:path>
              <a:path w="1113789" h="1048385">
                <a:moveTo>
                  <a:pt x="229715" y="430754"/>
                </a:moveTo>
                <a:lnTo>
                  <a:pt x="186245" y="437716"/>
                </a:lnTo>
                <a:lnTo>
                  <a:pt x="148456" y="457151"/>
                </a:lnTo>
                <a:lnTo>
                  <a:pt x="118633" y="486879"/>
                </a:lnTo>
                <a:lnTo>
                  <a:pt x="99062" y="524718"/>
                </a:lnTo>
                <a:lnTo>
                  <a:pt x="92030" y="568491"/>
                </a:lnTo>
                <a:lnTo>
                  <a:pt x="99062" y="611973"/>
                </a:lnTo>
                <a:lnTo>
                  <a:pt x="118633" y="649774"/>
                </a:lnTo>
                <a:lnTo>
                  <a:pt x="148456" y="679606"/>
                </a:lnTo>
                <a:lnTo>
                  <a:pt x="186245" y="699183"/>
                </a:lnTo>
                <a:lnTo>
                  <a:pt x="229715" y="706217"/>
                </a:lnTo>
                <a:lnTo>
                  <a:pt x="273184" y="699183"/>
                </a:lnTo>
                <a:lnTo>
                  <a:pt x="310974" y="679606"/>
                </a:lnTo>
                <a:lnTo>
                  <a:pt x="313395" y="677185"/>
                </a:lnTo>
                <a:lnTo>
                  <a:pt x="229715" y="677185"/>
                </a:lnTo>
                <a:lnTo>
                  <a:pt x="187187" y="668577"/>
                </a:lnTo>
                <a:lnTo>
                  <a:pt x="152405" y="645174"/>
                </a:lnTo>
                <a:lnTo>
                  <a:pt x="128926" y="610602"/>
                </a:lnTo>
                <a:lnTo>
                  <a:pt x="120309" y="568491"/>
                </a:lnTo>
                <a:lnTo>
                  <a:pt x="128926" y="525949"/>
                </a:lnTo>
                <a:lnTo>
                  <a:pt x="152405" y="491157"/>
                </a:lnTo>
                <a:lnTo>
                  <a:pt x="187187" y="467672"/>
                </a:lnTo>
                <a:lnTo>
                  <a:pt x="229715" y="459053"/>
                </a:lnTo>
                <a:lnTo>
                  <a:pt x="312882" y="459053"/>
                </a:lnTo>
                <a:lnTo>
                  <a:pt x="310974" y="457151"/>
                </a:lnTo>
                <a:lnTo>
                  <a:pt x="273184" y="437716"/>
                </a:lnTo>
                <a:lnTo>
                  <a:pt x="229715" y="430754"/>
                </a:lnTo>
                <a:close/>
              </a:path>
              <a:path w="1113789" h="1048385">
                <a:moveTo>
                  <a:pt x="880172" y="430754"/>
                </a:moveTo>
                <a:lnTo>
                  <a:pt x="836817" y="437716"/>
                </a:lnTo>
                <a:lnTo>
                  <a:pt x="799128" y="457151"/>
                </a:lnTo>
                <a:lnTo>
                  <a:pt x="769384" y="486879"/>
                </a:lnTo>
                <a:lnTo>
                  <a:pt x="749866" y="524718"/>
                </a:lnTo>
                <a:lnTo>
                  <a:pt x="742854" y="568491"/>
                </a:lnTo>
                <a:lnTo>
                  <a:pt x="749866" y="611973"/>
                </a:lnTo>
                <a:lnTo>
                  <a:pt x="769384" y="649774"/>
                </a:lnTo>
                <a:lnTo>
                  <a:pt x="799128" y="679606"/>
                </a:lnTo>
                <a:lnTo>
                  <a:pt x="836817" y="699183"/>
                </a:lnTo>
                <a:lnTo>
                  <a:pt x="880172" y="706217"/>
                </a:lnTo>
                <a:lnTo>
                  <a:pt x="923884" y="699183"/>
                </a:lnTo>
                <a:lnTo>
                  <a:pt x="961791" y="679606"/>
                </a:lnTo>
                <a:lnTo>
                  <a:pt x="964214" y="677185"/>
                </a:lnTo>
                <a:lnTo>
                  <a:pt x="880172" y="677185"/>
                </a:lnTo>
                <a:lnTo>
                  <a:pt x="837877" y="668577"/>
                </a:lnTo>
                <a:lnTo>
                  <a:pt x="803443" y="645174"/>
                </a:lnTo>
                <a:lnTo>
                  <a:pt x="780281" y="610602"/>
                </a:lnTo>
                <a:lnTo>
                  <a:pt x="771802" y="568491"/>
                </a:lnTo>
                <a:lnTo>
                  <a:pt x="780281" y="525949"/>
                </a:lnTo>
                <a:lnTo>
                  <a:pt x="803443" y="491157"/>
                </a:lnTo>
                <a:lnTo>
                  <a:pt x="837877" y="467672"/>
                </a:lnTo>
                <a:lnTo>
                  <a:pt x="880172" y="459053"/>
                </a:lnTo>
                <a:lnTo>
                  <a:pt x="963701" y="459053"/>
                </a:lnTo>
                <a:lnTo>
                  <a:pt x="961791" y="457151"/>
                </a:lnTo>
                <a:lnTo>
                  <a:pt x="923884" y="437716"/>
                </a:lnTo>
                <a:lnTo>
                  <a:pt x="880172" y="430754"/>
                </a:lnTo>
                <a:close/>
              </a:path>
              <a:path w="1113789" h="1048385">
                <a:moveTo>
                  <a:pt x="312882" y="459053"/>
                </a:moveTo>
                <a:lnTo>
                  <a:pt x="229715" y="459053"/>
                </a:lnTo>
                <a:lnTo>
                  <a:pt x="272241" y="467672"/>
                </a:lnTo>
                <a:lnTo>
                  <a:pt x="307020" y="491157"/>
                </a:lnTo>
                <a:lnTo>
                  <a:pt x="330495" y="525949"/>
                </a:lnTo>
                <a:lnTo>
                  <a:pt x="339111" y="568491"/>
                </a:lnTo>
                <a:lnTo>
                  <a:pt x="330495" y="610602"/>
                </a:lnTo>
                <a:lnTo>
                  <a:pt x="307020" y="645174"/>
                </a:lnTo>
                <a:lnTo>
                  <a:pt x="272241" y="668577"/>
                </a:lnTo>
                <a:lnTo>
                  <a:pt x="229715" y="677185"/>
                </a:lnTo>
                <a:lnTo>
                  <a:pt x="313395" y="677185"/>
                </a:lnTo>
                <a:lnTo>
                  <a:pt x="340797" y="649774"/>
                </a:lnTo>
                <a:lnTo>
                  <a:pt x="360368" y="611973"/>
                </a:lnTo>
                <a:lnTo>
                  <a:pt x="367400" y="568491"/>
                </a:lnTo>
                <a:lnTo>
                  <a:pt x="360368" y="524718"/>
                </a:lnTo>
                <a:lnTo>
                  <a:pt x="340797" y="486879"/>
                </a:lnTo>
                <a:lnTo>
                  <a:pt x="312882" y="459053"/>
                </a:lnTo>
                <a:close/>
              </a:path>
              <a:path w="1113789" h="1048385">
                <a:moveTo>
                  <a:pt x="963701" y="459053"/>
                </a:moveTo>
                <a:lnTo>
                  <a:pt x="880172" y="459053"/>
                </a:lnTo>
                <a:lnTo>
                  <a:pt x="922581" y="467672"/>
                </a:lnTo>
                <a:lnTo>
                  <a:pt x="957267" y="491157"/>
                </a:lnTo>
                <a:lnTo>
                  <a:pt x="980681" y="525949"/>
                </a:lnTo>
                <a:lnTo>
                  <a:pt x="989274" y="568491"/>
                </a:lnTo>
                <a:lnTo>
                  <a:pt x="980681" y="610602"/>
                </a:lnTo>
                <a:lnTo>
                  <a:pt x="957267" y="645174"/>
                </a:lnTo>
                <a:lnTo>
                  <a:pt x="922581" y="668577"/>
                </a:lnTo>
                <a:lnTo>
                  <a:pt x="880172" y="677185"/>
                </a:lnTo>
                <a:lnTo>
                  <a:pt x="964214" y="677185"/>
                </a:lnTo>
                <a:lnTo>
                  <a:pt x="991645" y="649774"/>
                </a:lnTo>
                <a:lnTo>
                  <a:pt x="1011205" y="611973"/>
                </a:lnTo>
                <a:lnTo>
                  <a:pt x="1018223" y="568491"/>
                </a:lnTo>
                <a:lnTo>
                  <a:pt x="1011205" y="524718"/>
                </a:lnTo>
                <a:lnTo>
                  <a:pt x="991645" y="486879"/>
                </a:lnTo>
                <a:lnTo>
                  <a:pt x="963701" y="459053"/>
                </a:lnTo>
                <a:close/>
              </a:path>
              <a:path w="1113789" h="1048385">
                <a:moveTo>
                  <a:pt x="390829" y="339917"/>
                </a:moveTo>
                <a:lnTo>
                  <a:pt x="361765" y="339917"/>
                </a:lnTo>
                <a:lnTo>
                  <a:pt x="361765" y="375035"/>
                </a:lnTo>
                <a:lnTo>
                  <a:pt x="367657" y="404042"/>
                </a:lnTo>
                <a:lnTo>
                  <a:pt x="383749" y="427796"/>
                </a:lnTo>
                <a:lnTo>
                  <a:pt x="407664" y="443847"/>
                </a:lnTo>
                <a:lnTo>
                  <a:pt x="437027" y="449742"/>
                </a:lnTo>
                <a:lnTo>
                  <a:pt x="759685" y="449742"/>
                </a:lnTo>
                <a:lnTo>
                  <a:pt x="792018" y="421152"/>
                </a:lnTo>
                <a:lnTo>
                  <a:pt x="792006" y="420605"/>
                </a:lnTo>
                <a:lnTo>
                  <a:pt x="437027" y="420605"/>
                </a:lnTo>
                <a:lnTo>
                  <a:pt x="418807" y="417056"/>
                </a:lnTo>
                <a:lnTo>
                  <a:pt x="404148" y="407344"/>
                </a:lnTo>
                <a:lnTo>
                  <a:pt x="394380" y="392870"/>
                </a:lnTo>
                <a:lnTo>
                  <a:pt x="390829" y="375035"/>
                </a:lnTo>
                <a:lnTo>
                  <a:pt x="390829" y="339917"/>
                </a:lnTo>
                <a:close/>
              </a:path>
              <a:path w="1113789" h="1048385">
                <a:moveTo>
                  <a:pt x="742534" y="139706"/>
                </a:moveTo>
                <a:lnTo>
                  <a:pt x="685166" y="139706"/>
                </a:lnTo>
                <a:lnTo>
                  <a:pt x="702643" y="143370"/>
                </a:lnTo>
                <a:lnTo>
                  <a:pt x="717115" y="153338"/>
                </a:lnTo>
                <a:lnTo>
                  <a:pt x="726976" y="168068"/>
                </a:lnTo>
                <a:lnTo>
                  <a:pt x="730621" y="186019"/>
                </a:lnTo>
                <a:lnTo>
                  <a:pt x="730621" y="364572"/>
                </a:lnTo>
                <a:lnTo>
                  <a:pt x="731308" y="372138"/>
                </a:lnTo>
                <a:lnTo>
                  <a:pt x="761915" y="414625"/>
                </a:lnTo>
                <a:lnTo>
                  <a:pt x="763403" y="416122"/>
                </a:lnTo>
                <a:lnTo>
                  <a:pt x="763308" y="417056"/>
                </a:lnTo>
                <a:lnTo>
                  <a:pt x="762659" y="418364"/>
                </a:lnTo>
                <a:lnTo>
                  <a:pt x="761915" y="420605"/>
                </a:lnTo>
                <a:lnTo>
                  <a:pt x="792006" y="420605"/>
                </a:lnTo>
                <a:lnTo>
                  <a:pt x="791817" y="411920"/>
                </a:lnTo>
                <a:lnTo>
                  <a:pt x="788962" y="403108"/>
                </a:lnTo>
                <a:lnTo>
                  <a:pt x="783522" y="395207"/>
                </a:lnTo>
                <a:lnTo>
                  <a:pt x="762659" y="372050"/>
                </a:lnTo>
                <a:lnTo>
                  <a:pt x="759685" y="367567"/>
                </a:lnTo>
                <a:lnTo>
                  <a:pt x="759685" y="186019"/>
                </a:lnTo>
                <a:lnTo>
                  <a:pt x="753804" y="156583"/>
                </a:lnTo>
                <a:lnTo>
                  <a:pt x="742534" y="139706"/>
                </a:lnTo>
                <a:close/>
              </a:path>
              <a:path w="1113789" h="1048385">
                <a:moveTo>
                  <a:pt x="562217" y="0"/>
                </a:moveTo>
                <a:lnTo>
                  <a:pt x="314079" y="0"/>
                </a:lnTo>
                <a:lnTo>
                  <a:pt x="284711" y="6012"/>
                </a:lnTo>
                <a:lnTo>
                  <a:pt x="260796" y="22322"/>
                </a:lnTo>
                <a:lnTo>
                  <a:pt x="244707" y="46336"/>
                </a:lnTo>
                <a:lnTo>
                  <a:pt x="238816" y="75461"/>
                </a:lnTo>
                <a:lnTo>
                  <a:pt x="238816" y="256998"/>
                </a:lnTo>
                <a:lnTo>
                  <a:pt x="238073" y="259983"/>
                </a:lnTo>
                <a:lnTo>
                  <a:pt x="209530" y="292539"/>
                </a:lnTo>
                <a:lnTo>
                  <a:pt x="206482" y="310583"/>
                </a:lnTo>
                <a:lnTo>
                  <a:pt x="209009" y="319745"/>
                </a:lnTo>
                <a:lnTo>
                  <a:pt x="213980" y="327943"/>
                </a:lnTo>
                <a:lnTo>
                  <a:pt x="220837" y="334316"/>
                </a:lnTo>
                <a:lnTo>
                  <a:pt x="229232" y="338447"/>
                </a:lnTo>
                <a:lnTo>
                  <a:pt x="238816" y="339917"/>
                </a:lnTo>
                <a:lnTo>
                  <a:pt x="562217" y="339917"/>
                </a:lnTo>
                <a:lnTo>
                  <a:pt x="591149" y="333906"/>
                </a:lnTo>
                <a:lnTo>
                  <a:pt x="614840" y="317599"/>
                </a:lnTo>
                <a:lnTo>
                  <a:pt x="619882" y="310036"/>
                </a:lnTo>
                <a:lnTo>
                  <a:pt x="237319" y="310036"/>
                </a:lnTo>
                <a:lnTo>
                  <a:pt x="236575" y="309293"/>
                </a:lnTo>
                <a:lnTo>
                  <a:pt x="235831" y="307795"/>
                </a:lnTo>
                <a:lnTo>
                  <a:pt x="235088" y="307051"/>
                </a:lnTo>
                <a:lnTo>
                  <a:pt x="235088" y="305553"/>
                </a:lnTo>
                <a:lnTo>
                  <a:pt x="261900" y="275343"/>
                </a:lnTo>
                <a:lnTo>
                  <a:pt x="267870" y="254757"/>
                </a:lnTo>
                <a:lnTo>
                  <a:pt x="267870" y="75461"/>
                </a:lnTo>
                <a:lnTo>
                  <a:pt x="271527" y="57504"/>
                </a:lnTo>
                <a:lnTo>
                  <a:pt x="281474" y="42771"/>
                </a:lnTo>
                <a:lnTo>
                  <a:pt x="296170" y="32802"/>
                </a:lnTo>
                <a:lnTo>
                  <a:pt x="314079" y="29137"/>
                </a:lnTo>
                <a:lnTo>
                  <a:pt x="619382" y="29137"/>
                </a:lnTo>
                <a:lnTo>
                  <a:pt x="614840" y="22322"/>
                </a:lnTo>
                <a:lnTo>
                  <a:pt x="591149" y="6012"/>
                </a:lnTo>
                <a:lnTo>
                  <a:pt x="562217" y="0"/>
                </a:lnTo>
                <a:close/>
              </a:path>
              <a:path w="1113789" h="1048385">
                <a:moveTo>
                  <a:pt x="619382" y="29137"/>
                </a:moveTo>
                <a:lnTo>
                  <a:pt x="562217" y="29137"/>
                </a:lnTo>
                <a:lnTo>
                  <a:pt x="580008" y="32802"/>
                </a:lnTo>
                <a:lnTo>
                  <a:pt x="594445" y="42771"/>
                </a:lnTo>
                <a:lnTo>
                  <a:pt x="604133" y="57504"/>
                </a:lnTo>
                <a:lnTo>
                  <a:pt x="607672" y="75461"/>
                </a:lnTo>
                <a:lnTo>
                  <a:pt x="607672" y="264466"/>
                </a:lnTo>
                <a:lnTo>
                  <a:pt x="604133" y="282301"/>
                </a:lnTo>
                <a:lnTo>
                  <a:pt x="594445" y="296775"/>
                </a:lnTo>
                <a:lnTo>
                  <a:pt x="580008" y="306487"/>
                </a:lnTo>
                <a:lnTo>
                  <a:pt x="562217" y="310036"/>
                </a:lnTo>
                <a:lnTo>
                  <a:pt x="619882" y="310036"/>
                </a:lnTo>
                <a:lnTo>
                  <a:pt x="630847" y="293589"/>
                </a:lnTo>
                <a:lnTo>
                  <a:pt x="636726" y="264466"/>
                </a:lnTo>
                <a:lnTo>
                  <a:pt x="636726" y="139706"/>
                </a:lnTo>
                <a:lnTo>
                  <a:pt x="742534" y="139706"/>
                </a:lnTo>
                <a:lnTo>
                  <a:pt x="737794" y="132607"/>
                </a:lnTo>
                <a:lnTo>
                  <a:pt x="714099" y="116475"/>
                </a:lnTo>
                <a:lnTo>
                  <a:pt x="685166" y="110568"/>
                </a:lnTo>
                <a:lnTo>
                  <a:pt x="636726" y="110568"/>
                </a:lnTo>
                <a:lnTo>
                  <a:pt x="636726" y="75461"/>
                </a:lnTo>
                <a:lnTo>
                  <a:pt x="630847" y="46336"/>
                </a:lnTo>
                <a:lnTo>
                  <a:pt x="619382" y="29137"/>
                </a:lnTo>
                <a:close/>
              </a:path>
              <a:path w="1113789" h="1048385">
                <a:moveTo>
                  <a:pt x="338555" y="138114"/>
                </a:moveTo>
                <a:lnTo>
                  <a:pt x="327072" y="140522"/>
                </a:lnTo>
                <a:lnTo>
                  <a:pt x="317667" y="146970"/>
                </a:lnTo>
                <a:lnTo>
                  <a:pt x="311312" y="156296"/>
                </a:lnTo>
                <a:lnTo>
                  <a:pt x="308978" y="167335"/>
                </a:lnTo>
                <a:lnTo>
                  <a:pt x="311312" y="178685"/>
                </a:lnTo>
                <a:lnTo>
                  <a:pt x="317667" y="187979"/>
                </a:lnTo>
                <a:lnTo>
                  <a:pt x="327072" y="194260"/>
                </a:lnTo>
                <a:lnTo>
                  <a:pt x="338555" y="196566"/>
                </a:lnTo>
                <a:lnTo>
                  <a:pt x="349929" y="194260"/>
                </a:lnTo>
                <a:lnTo>
                  <a:pt x="359081" y="187979"/>
                </a:lnTo>
                <a:lnTo>
                  <a:pt x="365181" y="178685"/>
                </a:lnTo>
                <a:lnTo>
                  <a:pt x="367400" y="167335"/>
                </a:lnTo>
                <a:lnTo>
                  <a:pt x="365181" y="156296"/>
                </a:lnTo>
                <a:lnTo>
                  <a:pt x="359081" y="146970"/>
                </a:lnTo>
                <a:lnTo>
                  <a:pt x="349929" y="140522"/>
                </a:lnTo>
                <a:lnTo>
                  <a:pt x="338555" y="138114"/>
                </a:lnTo>
                <a:close/>
              </a:path>
              <a:path w="1113789" h="1048385">
                <a:moveTo>
                  <a:pt x="433885" y="138114"/>
                </a:moveTo>
                <a:lnTo>
                  <a:pt x="422396" y="140522"/>
                </a:lnTo>
                <a:lnTo>
                  <a:pt x="412988" y="146970"/>
                </a:lnTo>
                <a:lnTo>
                  <a:pt x="406632" y="156296"/>
                </a:lnTo>
                <a:lnTo>
                  <a:pt x="404298" y="167335"/>
                </a:lnTo>
                <a:lnTo>
                  <a:pt x="406632" y="178685"/>
                </a:lnTo>
                <a:lnTo>
                  <a:pt x="412988" y="187979"/>
                </a:lnTo>
                <a:lnTo>
                  <a:pt x="422396" y="194260"/>
                </a:lnTo>
                <a:lnTo>
                  <a:pt x="433885" y="196566"/>
                </a:lnTo>
                <a:lnTo>
                  <a:pt x="444940" y="194260"/>
                </a:lnTo>
                <a:lnTo>
                  <a:pt x="454128" y="187979"/>
                </a:lnTo>
                <a:lnTo>
                  <a:pt x="460405" y="178685"/>
                </a:lnTo>
                <a:lnTo>
                  <a:pt x="462729" y="167335"/>
                </a:lnTo>
                <a:lnTo>
                  <a:pt x="460405" y="156296"/>
                </a:lnTo>
                <a:lnTo>
                  <a:pt x="454128" y="146970"/>
                </a:lnTo>
                <a:lnTo>
                  <a:pt x="444940" y="140522"/>
                </a:lnTo>
                <a:lnTo>
                  <a:pt x="433885" y="138114"/>
                </a:lnTo>
                <a:close/>
              </a:path>
              <a:path w="1113789" h="1048385">
                <a:moveTo>
                  <a:pt x="525539" y="138114"/>
                </a:moveTo>
                <a:lnTo>
                  <a:pt x="514026" y="140419"/>
                </a:lnTo>
                <a:lnTo>
                  <a:pt x="504761" y="146695"/>
                </a:lnTo>
                <a:lnTo>
                  <a:pt x="498585" y="155986"/>
                </a:lnTo>
                <a:lnTo>
                  <a:pt x="496339" y="167335"/>
                </a:lnTo>
                <a:lnTo>
                  <a:pt x="498585" y="178685"/>
                </a:lnTo>
                <a:lnTo>
                  <a:pt x="504761" y="187979"/>
                </a:lnTo>
                <a:lnTo>
                  <a:pt x="514026" y="194260"/>
                </a:lnTo>
                <a:lnTo>
                  <a:pt x="525539" y="196566"/>
                </a:lnTo>
                <a:lnTo>
                  <a:pt x="536740" y="194260"/>
                </a:lnTo>
                <a:lnTo>
                  <a:pt x="546043" y="187979"/>
                </a:lnTo>
                <a:lnTo>
                  <a:pt x="552398" y="178685"/>
                </a:lnTo>
                <a:lnTo>
                  <a:pt x="554750" y="167335"/>
                </a:lnTo>
                <a:lnTo>
                  <a:pt x="552398" y="155986"/>
                </a:lnTo>
                <a:lnTo>
                  <a:pt x="546043" y="146695"/>
                </a:lnTo>
                <a:lnTo>
                  <a:pt x="536740" y="140419"/>
                </a:lnTo>
                <a:lnTo>
                  <a:pt x="525539" y="138114"/>
                </a:lnTo>
                <a:close/>
              </a:path>
            </a:pathLst>
          </a:custGeom>
          <a:solidFill>
            <a:srgbClr val="111340"/>
          </a:solidFill>
        </p:spPr>
        <p:txBody>
          <a:bodyPr wrap="square" lIns="0" tIns="0" rIns="0" bIns="0" rtlCol="0"/>
          <a:lstStyle/>
          <a:p>
            <a:endParaRPr/>
          </a:p>
        </p:txBody>
      </p:sp>
      <p:sp>
        <p:nvSpPr>
          <p:cNvPr id="16" name="object 16"/>
          <p:cNvSpPr/>
          <p:nvPr/>
        </p:nvSpPr>
        <p:spPr>
          <a:xfrm>
            <a:off x="2873608" y="8745176"/>
            <a:ext cx="1110615" cy="1109980"/>
          </a:xfrm>
          <a:custGeom>
            <a:avLst/>
            <a:gdLst/>
            <a:ahLst/>
            <a:cxnLst/>
            <a:rect l="l" t="t" r="r" b="b"/>
            <a:pathLst>
              <a:path w="1110614" h="1109979">
                <a:moveTo>
                  <a:pt x="554865" y="0"/>
                </a:moveTo>
                <a:lnTo>
                  <a:pt x="504523" y="1269"/>
                </a:lnTo>
                <a:lnTo>
                  <a:pt x="455084" y="8889"/>
                </a:lnTo>
                <a:lnTo>
                  <a:pt x="406785" y="19049"/>
                </a:lnTo>
                <a:lnTo>
                  <a:pt x="359868" y="34289"/>
                </a:lnTo>
                <a:lnTo>
                  <a:pt x="314570" y="53339"/>
                </a:lnTo>
                <a:lnTo>
                  <a:pt x="271132" y="76199"/>
                </a:lnTo>
                <a:lnTo>
                  <a:pt x="229793" y="104139"/>
                </a:lnTo>
                <a:lnTo>
                  <a:pt x="190792" y="134619"/>
                </a:lnTo>
                <a:lnTo>
                  <a:pt x="154368" y="170179"/>
                </a:lnTo>
                <a:lnTo>
                  <a:pt x="120963" y="207009"/>
                </a:lnTo>
                <a:lnTo>
                  <a:pt x="91406" y="247649"/>
                </a:lnTo>
                <a:lnTo>
                  <a:pt x="65789" y="289559"/>
                </a:lnTo>
                <a:lnTo>
                  <a:pt x="44206" y="334009"/>
                </a:lnTo>
                <a:lnTo>
                  <a:pt x="26747" y="379729"/>
                </a:lnTo>
                <a:lnTo>
                  <a:pt x="13505" y="427989"/>
                </a:lnTo>
                <a:lnTo>
                  <a:pt x="4571" y="476249"/>
                </a:lnTo>
                <a:lnTo>
                  <a:pt x="39" y="525779"/>
                </a:lnTo>
                <a:lnTo>
                  <a:pt x="0" y="576579"/>
                </a:lnTo>
                <a:lnTo>
                  <a:pt x="3787" y="623569"/>
                </a:lnTo>
                <a:lnTo>
                  <a:pt x="11556" y="670559"/>
                </a:lnTo>
                <a:lnTo>
                  <a:pt x="23129" y="715009"/>
                </a:lnTo>
                <a:lnTo>
                  <a:pt x="38330" y="758189"/>
                </a:lnTo>
                <a:lnTo>
                  <a:pt x="56983" y="800099"/>
                </a:lnTo>
                <a:lnTo>
                  <a:pt x="78910" y="840739"/>
                </a:lnTo>
                <a:lnTo>
                  <a:pt x="103936" y="878839"/>
                </a:lnTo>
                <a:lnTo>
                  <a:pt x="131884" y="914399"/>
                </a:lnTo>
                <a:lnTo>
                  <a:pt x="162577" y="947419"/>
                </a:lnTo>
                <a:lnTo>
                  <a:pt x="195839" y="977899"/>
                </a:lnTo>
                <a:lnTo>
                  <a:pt x="231494" y="1005839"/>
                </a:lnTo>
                <a:lnTo>
                  <a:pt x="269364" y="1031239"/>
                </a:lnTo>
                <a:lnTo>
                  <a:pt x="309274" y="1052829"/>
                </a:lnTo>
                <a:lnTo>
                  <a:pt x="351047" y="1071879"/>
                </a:lnTo>
                <a:lnTo>
                  <a:pt x="394506" y="1087119"/>
                </a:lnTo>
                <a:lnTo>
                  <a:pt x="439475" y="1098549"/>
                </a:lnTo>
                <a:lnTo>
                  <a:pt x="485777" y="1106169"/>
                </a:lnTo>
                <a:lnTo>
                  <a:pt x="533237" y="1109979"/>
                </a:lnTo>
                <a:lnTo>
                  <a:pt x="555608" y="1109979"/>
                </a:lnTo>
                <a:lnTo>
                  <a:pt x="603473" y="1108709"/>
                </a:lnTo>
                <a:lnTo>
                  <a:pt x="650492" y="1102359"/>
                </a:lnTo>
                <a:lnTo>
                  <a:pt x="696479" y="1092199"/>
                </a:lnTo>
                <a:lnTo>
                  <a:pt x="733111" y="1080769"/>
                </a:lnTo>
                <a:lnTo>
                  <a:pt x="534724" y="1080769"/>
                </a:lnTo>
                <a:lnTo>
                  <a:pt x="486990" y="1076959"/>
                </a:lnTo>
                <a:lnTo>
                  <a:pt x="440522" y="1069339"/>
                </a:lnTo>
                <a:lnTo>
                  <a:pt x="395515" y="1056639"/>
                </a:lnTo>
                <a:lnTo>
                  <a:pt x="352166" y="1040129"/>
                </a:lnTo>
                <a:lnTo>
                  <a:pt x="310673" y="1021079"/>
                </a:lnTo>
                <a:lnTo>
                  <a:pt x="271232" y="998219"/>
                </a:lnTo>
                <a:lnTo>
                  <a:pt x="234040" y="971549"/>
                </a:lnTo>
                <a:lnTo>
                  <a:pt x="199293" y="942339"/>
                </a:lnTo>
                <a:lnTo>
                  <a:pt x="167189" y="910589"/>
                </a:lnTo>
                <a:lnTo>
                  <a:pt x="137923" y="876299"/>
                </a:lnTo>
                <a:lnTo>
                  <a:pt x="111693" y="839469"/>
                </a:lnTo>
                <a:lnTo>
                  <a:pt x="88696" y="800099"/>
                </a:lnTo>
                <a:lnTo>
                  <a:pt x="69128" y="758189"/>
                </a:lnTo>
                <a:lnTo>
                  <a:pt x="53187" y="715009"/>
                </a:lnTo>
                <a:lnTo>
                  <a:pt x="41067" y="670559"/>
                </a:lnTo>
                <a:lnTo>
                  <a:pt x="32968" y="623569"/>
                </a:lnTo>
                <a:lnTo>
                  <a:pt x="29084" y="576579"/>
                </a:lnTo>
                <a:lnTo>
                  <a:pt x="29235" y="528319"/>
                </a:lnTo>
                <a:lnTo>
                  <a:pt x="33608" y="480059"/>
                </a:lnTo>
                <a:lnTo>
                  <a:pt x="42118" y="434339"/>
                </a:lnTo>
                <a:lnTo>
                  <a:pt x="54680" y="388619"/>
                </a:lnTo>
                <a:lnTo>
                  <a:pt x="71207" y="345439"/>
                </a:lnTo>
                <a:lnTo>
                  <a:pt x="91614" y="303529"/>
                </a:lnTo>
                <a:lnTo>
                  <a:pt x="115814" y="262889"/>
                </a:lnTo>
                <a:lnTo>
                  <a:pt x="143722" y="226059"/>
                </a:lnTo>
                <a:lnTo>
                  <a:pt x="175253" y="189229"/>
                </a:lnTo>
                <a:lnTo>
                  <a:pt x="210025" y="156209"/>
                </a:lnTo>
                <a:lnTo>
                  <a:pt x="247093" y="126999"/>
                </a:lnTo>
                <a:lnTo>
                  <a:pt x="286267" y="101599"/>
                </a:lnTo>
                <a:lnTo>
                  <a:pt x="327356" y="78739"/>
                </a:lnTo>
                <a:lnTo>
                  <a:pt x="370170" y="60959"/>
                </a:lnTo>
                <a:lnTo>
                  <a:pt x="414518" y="46989"/>
                </a:lnTo>
                <a:lnTo>
                  <a:pt x="460210" y="36829"/>
                </a:lnTo>
                <a:lnTo>
                  <a:pt x="507056" y="30479"/>
                </a:lnTo>
                <a:lnTo>
                  <a:pt x="554865" y="27939"/>
                </a:lnTo>
                <a:lnTo>
                  <a:pt x="728537" y="27939"/>
                </a:lnTo>
                <a:lnTo>
                  <a:pt x="699431" y="19049"/>
                </a:lnTo>
                <a:lnTo>
                  <a:pt x="652315" y="7619"/>
                </a:lnTo>
                <a:lnTo>
                  <a:pt x="604049" y="1269"/>
                </a:lnTo>
                <a:lnTo>
                  <a:pt x="554865" y="0"/>
                </a:lnTo>
                <a:close/>
              </a:path>
              <a:path w="1110614" h="1109979">
                <a:moveTo>
                  <a:pt x="1104514" y="539749"/>
                </a:moveTo>
                <a:lnTo>
                  <a:pt x="1088846" y="539749"/>
                </a:lnTo>
                <a:lnTo>
                  <a:pt x="1081389" y="547369"/>
                </a:lnTo>
                <a:lnTo>
                  <a:pt x="1081389" y="554989"/>
                </a:lnTo>
                <a:lnTo>
                  <a:pt x="1079277" y="603249"/>
                </a:lnTo>
                <a:lnTo>
                  <a:pt x="1073004" y="650239"/>
                </a:lnTo>
                <a:lnTo>
                  <a:pt x="1062661" y="695959"/>
                </a:lnTo>
                <a:lnTo>
                  <a:pt x="1048340" y="739139"/>
                </a:lnTo>
                <a:lnTo>
                  <a:pt x="1030134" y="782319"/>
                </a:lnTo>
                <a:lnTo>
                  <a:pt x="1008135" y="824229"/>
                </a:lnTo>
                <a:lnTo>
                  <a:pt x="982434" y="862329"/>
                </a:lnTo>
                <a:lnTo>
                  <a:pt x="953123" y="900429"/>
                </a:lnTo>
                <a:lnTo>
                  <a:pt x="920296" y="934719"/>
                </a:lnTo>
                <a:lnTo>
                  <a:pt x="884536" y="966469"/>
                </a:lnTo>
                <a:lnTo>
                  <a:pt x="846504" y="994409"/>
                </a:lnTo>
                <a:lnTo>
                  <a:pt x="806415" y="1018539"/>
                </a:lnTo>
                <a:lnTo>
                  <a:pt x="764483" y="1038859"/>
                </a:lnTo>
                <a:lnTo>
                  <a:pt x="720925" y="1055369"/>
                </a:lnTo>
                <a:lnTo>
                  <a:pt x="675955" y="1068069"/>
                </a:lnTo>
                <a:lnTo>
                  <a:pt x="629788" y="1075689"/>
                </a:lnTo>
                <a:lnTo>
                  <a:pt x="582640" y="1080769"/>
                </a:lnTo>
                <a:lnTo>
                  <a:pt x="733111" y="1080769"/>
                </a:lnTo>
                <a:lnTo>
                  <a:pt x="784624" y="1061719"/>
                </a:lnTo>
                <a:lnTo>
                  <a:pt x="826413" y="1040129"/>
                </a:lnTo>
                <a:lnTo>
                  <a:pt x="866434" y="1014729"/>
                </a:lnTo>
                <a:lnTo>
                  <a:pt x="904503" y="986789"/>
                </a:lnTo>
                <a:lnTo>
                  <a:pt x="940436" y="955039"/>
                </a:lnTo>
                <a:lnTo>
                  <a:pt x="975143" y="918209"/>
                </a:lnTo>
                <a:lnTo>
                  <a:pt x="1006111" y="878839"/>
                </a:lnTo>
                <a:lnTo>
                  <a:pt x="1033247" y="838199"/>
                </a:lnTo>
                <a:lnTo>
                  <a:pt x="1056461" y="795019"/>
                </a:lnTo>
                <a:lnTo>
                  <a:pt x="1075661" y="749299"/>
                </a:lnTo>
                <a:lnTo>
                  <a:pt x="1090754" y="703579"/>
                </a:lnTo>
                <a:lnTo>
                  <a:pt x="1101648" y="655319"/>
                </a:lnTo>
                <a:lnTo>
                  <a:pt x="1108252" y="605789"/>
                </a:lnTo>
                <a:lnTo>
                  <a:pt x="1110474" y="554989"/>
                </a:lnTo>
                <a:lnTo>
                  <a:pt x="1110474" y="547369"/>
                </a:lnTo>
                <a:lnTo>
                  <a:pt x="1104514" y="539749"/>
                </a:lnTo>
                <a:close/>
              </a:path>
              <a:path w="1110614" h="1109979">
                <a:moveTo>
                  <a:pt x="692853" y="532129"/>
                </a:moveTo>
                <a:lnTo>
                  <a:pt x="421516" y="532129"/>
                </a:lnTo>
                <a:lnTo>
                  <a:pt x="377616" y="538479"/>
                </a:lnTo>
                <a:lnTo>
                  <a:pt x="338159" y="554989"/>
                </a:lnTo>
                <a:lnTo>
                  <a:pt x="304725" y="580389"/>
                </a:lnTo>
                <a:lnTo>
                  <a:pt x="278889" y="613409"/>
                </a:lnTo>
                <a:lnTo>
                  <a:pt x="262231" y="652779"/>
                </a:lnTo>
                <a:lnTo>
                  <a:pt x="256328" y="695959"/>
                </a:lnTo>
                <a:lnTo>
                  <a:pt x="256328" y="855979"/>
                </a:lnTo>
                <a:lnTo>
                  <a:pt x="261840" y="883919"/>
                </a:lnTo>
                <a:lnTo>
                  <a:pt x="276882" y="905509"/>
                </a:lnTo>
                <a:lnTo>
                  <a:pt x="299214" y="920749"/>
                </a:lnTo>
                <a:lnTo>
                  <a:pt x="326595" y="925829"/>
                </a:lnTo>
                <a:lnTo>
                  <a:pt x="787785" y="925829"/>
                </a:lnTo>
                <a:lnTo>
                  <a:pt x="814725" y="920749"/>
                </a:lnTo>
                <a:lnTo>
                  <a:pt x="836834" y="905509"/>
                </a:lnTo>
                <a:lnTo>
                  <a:pt x="842115" y="897889"/>
                </a:lnTo>
                <a:lnTo>
                  <a:pt x="326595" y="897889"/>
                </a:lnTo>
                <a:lnTo>
                  <a:pt x="310710" y="894079"/>
                </a:lnTo>
                <a:lnTo>
                  <a:pt x="297626" y="885189"/>
                </a:lnTo>
                <a:lnTo>
                  <a:pt x="288747" y="872489"/>
                </a:lnTo>
                <a:lnTo>
                  <a:pt x="285476" y="855979"/>
                </a:lnTo>
                <a:lnTo>
                  <a:pt x="285476" y="695959"/>
                </a:lnTo>
                <a:lnTo>
                  <a:pt x="292377" y="652779"/>
                </a:lnTo>
                <a:lnTo>
                  <a:pt x="311620" y="615949"/>
                </a:lnTo>
                <a:lnTo>
                  <a:pt x="341017" y="586739"/>
                </a:lnTo>
                <a:lnTo>
                  <a:pt x="378379" y="567689"/>
                </a:lnTo>
                <a:lnTo>
                  <a:pt x="421516" y="560069"/>
                </a:lnTo>
                <a:lnTo>
                  <a:pt x="782344" y="560069"/>
                </a:lnTo>
                <a:lnTo>
                  <a:pt x="775682" y="554989"/>
                </a:lnTo>
                <a:lnTo>
                  <a:pt x="736437" y="538479"/>
                </a:lnTo>
                <a:lnTo>
                  <a:pt x="692853" y="532129"/>
                </a:lnTo>
                <a:close/>
              </a:path>
              <a:path w="1110614" h="1109979">
                <a:moveTo>
                  <a:pt x="782344" y="560069"/>
                </a:moveTo>
                <a:lnTo>
                  <a:pt x="692853" y="560069"/>
                </a:lnTo>
                <a:lnTo>
                  <a:pt x="735338" y="567689"/>
                </a:lnTo>
                <a:lnTo>
                  <a:pt x="772444" y="586739"/>
                </a:lnTo>
                <a:lnTo>
                  <a:pt x="801836" y="615949"/>
                </a:lnTo>
                <a:lnTo>
                  <a:pt x="821183" y="652779"/>
                </a:lnTo>
                <a:lnTo>
                  <a:pt x="828150" y="695959"/>
                </a:lnTo>
                <a:lnTo>
                  <a:pt x="828150" y="855979"/>
                </a:lnTo>
                <a:lnTo>
                  <a:pt x="824996" y="872489"/>
                </a:lnTo>
                <a:lnTo>
                  <a:pt x="816376" y="885189"/>
                </a:lnTo>
                <a:lnTo>
                  <a:pt x="803552" y="894079"/>
                </a:lnTo>
                <a:lnTo>
                  <a:pt x="787785" y="897889"/>
                </a:lnTo>
                <a:lnTo>
                  <a:pt x="842115" y="897889"/>
                </a:lnTo>
                <a:lnTo>
                  <a:pt x="851796" y="883919"/>
                </a:lnTo>
                <a:lnTo>
                  <a:pt x="857298" y="855979"/>
                </a:lnTo>
                <a:lnTo>
                  <a:pt x="857298" y="695959"/>
                </a:lnTo>
                <a:lnTo>
                  <a:pt x="851397" y="652779"/>
                </a:lnTo>
                <a:lnTo>
                  <a:pt x="834761" y="613409"/>
                </a:lnTo>
                <a:lnTo>
                  <a:pt x="808990" y="580389"/>
                </a:lnTo>
                <a:lnTo>
                  <a:pt x="782344" y="560069"/>
                </a:lnTo>
                <a:close/>
              </a:path>
              <a:path w="1110614" h="1109979">
                <a:moveTo>
                  <a:pt x="494024" y="560069"/>
                </a:moveTo>
                <a:lnTo>
                  <a:pt x="454403" y="560069"/>
                </a:lnTo>
                <a:lnTo>
                  <a:pt x="535887" y="648969"/>
                </a:lnTo>
                <a:lnTo>
                  <a:pt x="538128" y="651509"/>
                </a:lnTo>
                <a:lnTo>
                  <a:pt x="539615" y="652779"/>
                </a:lnTo>
                <a:lnTo>
                  <a:pt x="541867" y="654049"/>
                </a:lnTo>
                <a:lnTo>
                  <a:pt x="541867" y="737869"/>
                </a:lnTo>
                <a:lnTo>
                  <a:pt x="548591" y="745489"/>
                </a:lnTo>
                <a:lnTo>
                  <a:pt x="565035" y="745489"/>
                </a:lnTo>
                <a:lnTo>
                  <a:pt x="571015" y="737869"/>
                </a:lnTo>
                <a:lnTo>
                  <a:pt x="571015" y="654049"/>
                </a:lnTo>
                <a:lnTo>
                  <a:pt x="574000" y="652779"/>
                </a:lnTo>
                <a:lnTo>
                  <a:pt x="576241" y="651509"/>
                </a:lnTo>
                <a:lnTo>
                  <a:pt x="578493" y="648969"/>
                </a:lnTo>
                <a:lnTo>
                  <a:pt x="595631" y="629919"/>
                </a:lnTo>
                <a:lnTo>
                  <a:pt x="557556" y="629919"/>
                </a:lnTo>
                <a:lnTo>
                  <a:pt x="494024" y="560069"/>
                </a:lnTo>
                <a:close/>
              </a:path>
              <a:path w="1110614" h="1109979">
                <a:moveTo>
                  <a:pt x="607965" y="703579"/>
                </a:moveTo>
                <a:lnTo>
                  <a:pt x="593680" y="703579"/>
                </a:lnTo>
                <a:lnTo>
                  <a:pt x="588422" y="709929"/>
                </a:lnTo>
                <a:lnTo>
                  <a:pt x="588422" y="722629"/>
                </a:lnTo>
                <a:lnTo>
                  <a:pt x="593680" y="728979"/>
                </a:lnTo>
                <a:lnTo>
                  <a:pt x="607965" y="728979"/>
                </a:lnTo>
                <a:lnTo>
                  <a:pt x="613977" y="722629"/>
                </a:lnTo>
                <a:lnTo>
                  <a:pt x="613977" y="709929"/>
                </a:lnTo>
                <a:lnTo>
                  <a:pt x="607965" y="703579"/>
                </a:lnTo>
                <a:close/>
              </a:path>
              <a:path w="1110614" h="1109979">
                <a:moveTo>
                  <a:pt x="607965" y="657859"/>
                </a:moveTo>
                <a:lnTo>
                  <a:pt x="593680" y="657859"/>
                </a:lnTo>
                <a:lnTo>
                  <a:pt x="588422" y="662939"/>
                </a:lnTo>
                <a:lnTo>
                  <a:pt x="588422" y="676909"/>
                </a:lnTo>
                <a:lnTo>
                  <a:pt x="593680" y="683259"/>
                </a:lnTo>
                <a:lnTo>
                  <a:pt x="607965" y="683259"/>
                </a:lnTo>
                <a:lnTo>
                  <a:pt x="613977" y="676909"/>
                </a:lnTo>
                <a:lnTo>
                  <a:pt x="613977" y="662939"/>
                </a:lnTo>
                <a:lnTo>
                  <a:pt x="607965" y="657859"/>
                </a:lnTo>
                <a:close/>
              </a:path>
              <a:path w="1110614" h="1109979">
                <a:moveTo>
                  <a:pt x="658469" y="560069"/>
                </a:moveTo>
                <a:lnTo>
                  <a:pt x="619601" y="560069"/>
                </a:lnTo>
                <a:lnTo>
                  <a:pt x="557556" y="629919"/>
                </a:lnTo>
                <a:lnTo>
                  <a:pt x="595631" y="629919"/>
                </a:lnTo>
                <a:lnTo>
                  <a:pt x="658469" y="560069"/>
                </a:lnTo>
                <a:close/>
              </a:path>
              <a:path w="1110614" h="1109979">
                <a:moveTo>
                  <a:pt x="555168" y="124459"/>
                </a:moveTo>
                <a:lnTo>
                  <a:pt x="508183" y="130809"/>
                </a:lnTo>
                <a:lnTo>
                  <a:pt x="465891" y="148589"/>
                </a:lnTo>
                <a:lnTo>
                  <a:pt x="430009" y="176529"/>
                </a:lnTo>
                <a:lnTo>
                  <a:pt x="402253" y="212089"/>
                </a:lnTo>
                <a:lnTo>
                  <a:pt x="384341" y="255269"/>
                </a:lnTo>
                <a:lnTo>
                  <a:pt x="377988" y="302259"/>
                </a:lnTo>
                <a:lnTo>
                  <a:pt x="384341" y="349249"/>
                </a:lnTo>
                <a:lnTo>
                  <a:pt x="402253" y="391159"/>
                </a:lnTo>
                <a:lnTo>
                  <a:pt x="430009" y="426719"/>
                </a:lnTo>
                <a:lnTo>
                  <a:pt x="465891" y="454659"/>
                </a:lnTo>
                <a:lnTo>
                  <a:pt x="508183" y="472439"/>
                </a:lnTo>
                <a:lnTo>
                  <a:pt x="555168" y="478789"/>
                </a:lnTo>
                <a:lnTo>
                  <a:pt x="602157" y="472439"/>
                </a:lnTo>
                <a:lnTo>
                  <a:pt x="644450" y="454659"/>
                </a:lnTo>
                <a:lnTo>
                  <a:pt x="650974" y="449579"/>
                </a:lnTo>
                <a:lnTo>
                  <a:pt x="555168" y="449579"/>
                </a:lnTo>
                <a:lnTo>
                  <a:pt x="508314" y="441959"/>
                </a:lnTo>
                <a:lnTo>
                  <a:pt x="467643" y="421639"/>
                </a:lnTo>
                <a:lnTo>
                  <a:pt x="435584" y="389889"/>
                </a:lnTo>
                <a:lnTo>
                  <a:pt x="414566" y="349249"/>
                </a:lnTo>
                <a:lnTo>
                  <a:pt x="407021" y="302259"/>
                </a:lnTo>
                <a:lnTo>
                  <a:pt x="414566" y="255269"/>
                </a:lnTo>
                <a:lnTo>
                  <a:pt x="435584" y="214629"/>
                </a:lnTo>
                <a:lnTo>
                  <a:pt x="467643" y="181609"/>
                </a:lnTo>
                <a:lnTo>
                  <a:pt x="508314" y="161289"/>
                </a:lnTo>
                <a:lnTo>
                  <a:pt x="555168" y="153669"/>
                </a:lnTo>
                <a:lnTo>
                  <a:pt x="650974" y="153669"/>
                </a:lnTo>
                <a:lnTo>
                  <a:pt x="644450" y="148589"/>
                </a:lnTo>
                <a:lnTo>
                  <a:pt x="602157" y="130809"/>
                </a:lnTo>
                <a:lnTo>
                  <a:pt x="555168" y="124459"/>
                </a:lnTo>
                <a:close/>
              </a:path>
              <a:path w="1110614" h="1109979">
                <a:moveTo>
                  <a:pt x="650974" y="153669"/>
                </a:moveTo>
                <a:lnTo>
                  <a:pt x="555168" y="153669"/>
                </a:lnTo>
                <a:lnTo>
                  <a:pt x="602100" y="161289"/>
                </a:lnTo>
                <a:lnTo>
                  <a:pt x="642956" y="181609"/>
                </a:lnTo>
                <a:lnTo>
                  <a:pt x="675235" y="214629"/>
                </a:lnTo>
                <a:lnTo>
                  <a:pt x="696437" y="255269"/>
                </a:lnTo>
                <a:lnTo>
                  <a:pt x="704060" y="302259"/>
                </a:lnTo>
                <a:lnTo>
                  <a:pt x="696437" y="349249"/>
                </a:lnTo>
                <a:lnTo>
                  <a:pt x="675235" y="389889"/>
                </a:lnTo>
                <a:lnTo>
                  <a:pt x="642956" y="421639"/>
                </a:lnTo>
                <a:lnTo>
                  <a:pt x="602100" y="441959"/>
                </a:lnTo>
                <a:lnTo>
                  <a:pt x="555168" y="449579"/>
                </a:lnTo>
                <a:lnTo>
                  <a:pt x="650974" y="449579"/>
                </a:lnTo>
                <a:lnTo>
                  <a:pt x="680332" y="426719"/>
                </a:lnTo>
                <a:lnTo>
                  <a:pt x="708086" y="391159"/>
                </a:lnTo>
                <a:lnTo>
                  <a:pt x="725997" y="349249"/>
                </a:lnTo>
                <a:lnTo>
                  <a:pt x="732349" y="302259"/>
                </a:lnTo>
                <a:lnTo>
                  <a:pt x="725997" y="255269"/>
                </a:lnTo>
                <a:lnTo>
                  <a:pt x="708086" y="212089"/>
                </a:lnTo>
                <a:lnTo>
                  <a:pt x="680332" y="176529"/>
                </a:lnTo>
                <a:lnTo>
                  <a:pt x="650974" y="153669"/>
                </a:lnTo>
                <a:close/>
              </a:path>
              <a:path w="1110614" h="1109979">
                <a:moveTo>
                  <a:pt x="728537" y="27939"/>
                </a:moveTo>
                <a:lnTo>
                  <a:pt x="554865" y="27939"/>
                </a:lnTo>
                <a:lnTo>
                  <a:pt x="605329" y="30479"/>
                </a:lnTo>
                <a:lnTo>
                  <a:pt x="654743" y="36829"/>
                </a:lnTo>
                <a:lnTo>
                  <a:pt x="702831" y="49529"/>
                </a:lnTo>
                <a:lnTo>
                  <a:pt x="749320" y="64769"/>
                </a:lnTo>
                <a:lnTo>
                  <a:pt x="793933" y="85089"/>
                </a:lnTo>
                <a:lnTo>
                  <a:pt x="836398" y="109219"/>
                </a:lnTo>
                <a:lnTo>
                  <a:pt x="876438" y="137159"/>
                </a:lnTo>
                <a:lnTo>
                  <a:pt x="913781" y="168909"/>
                </a:lnTo>
                <a:lnTo>
                  <a:pt x="948150" y="203199"/>
                </a:lnTo>
                <a:lnTo>
                  <a:pt x="979272" y="242569"/>
                </a:lnTo>
                <a:lnTo>
                  <a:pt x="1006873" y="283209"/>
                </a:lnTo>
                <a:lnTo>
                  <a:pt x="1030676" y="327659"/>
                </a:lnTo>
                <a:lnTo>
                  <a:pt x="1008305" y="337819"/>
                </a:lnTo>
                <a:lnTo>
                  <a:pt x="1003434" y="341629"/>
                </a:lnTo>
                <a:lnTo>
                  <a:pt x="1001219" y="346709"/>
                </a:lnTo>
                <a:lnTo>
                  <a:pt x="1001801" y="353059"/>
                </a:lnTo>
                <a:lnTo>
                  <a:pt x="1005320" y="356869"/>
                </a:lnTo>
                <a:lnTo>
                  <a:pt x="1069459" y="403859"/>
                </a:lnTo>
                <a:lnTo>
                  <a:pt x="1075309" y="406399"/>
                </a:lnTo>
                <a:lnTo>
                  <a:pt x="1081020" y="405129"/>
                </a:lnTo>
                <a:lnTo>
                  <a:pt x="1085611" y="402589"/>
                </a:lnTo>
                <a:lnTo>
                  <a:pt x="1088102" y="396239"/>
                </a:lnTo>
                <a:lnTo>
                  <a:pt x="1097057" y="317499"/>
                </a:lnTo>
                <a:lnTo>
                  <a:pt x="1096704" y="316229"/>
                </a:lnTo>
                <a:lnTo>
                  <a:pt x="1056776" y="316229"/>
                </a:lnTo>
                <a:lnTo>
                  <a:pt x="1033806" y="273049"/>
                </a:lnTo>
                <a:lnTo>
                  <a:pt x="1007386" y="232409"/>
                </a:lnTo>
                <a:lnTo>
                  <a:pt x="977746" y="194309"/>
                </a:lnTo>
                <a:lnTo>
                  <a:pt x="945116" y="160019"/>
                </a:lnTo>
                <a:lnTo>
                  <a:pt x="909726" y="126999"/>
                </a:lnTo>
                <a:lnTo>
                  <a:pt x="871806" y="99059"/>
                </a:lnTo>
                <a:lnTo>
                  <a:pt x="831586" y="73659"/>
                </a:lnTo>
                <a:lnTo>
                  <a:pt x="789297" y="50799"/>
                </a:lnTo>
                <a:lnTo>
                  <a:pt x="745169" y="33019"/>
                </a:lnTo>
                <a:lnTo>
                  <a:pt x="728537" y="27939"/>
                </a:lnTo>
                <a:close/>
              </a:path>
              <a:path w="1110614" h="1109979">
                <a:moveTo>
                  <a:pt x="1086669" y="304799"/>
                </a:moveTo>
                <a:lnTo>
                  <a:pt x="1080645" y="306069"/>
                </a:lnTo>
                <a:lnTo>
                  <a:pt x="1056776" y="316229"/>
                </a:lnTo>
                <a:lnTo>
                  <a:pt x="1096704" y="316229"/>
                </a:lnTo>
                <a:lnTo>
                  <a:pt x="1095646" y="312419"/>
                </a:lnTo>
                <a:lnTo>
                  <a:pt x="1091926" y="307339"/>
                </a:lnTo>
                <a:lnTo>
                  <a:pt x="1086669" y="304799"/>
                </a:lnTo>
                <a:close/>
              </a:path>
            </a:pathLst>
          </a:custGeom>
          <a:solidFill>
            <a:srgbClr val="111340"/>
          </a:solidFill>
        </p:spPr>
        <p:txBody>
          <a:bodyPr wrap="square" lIns="0" tIns="0" rIns="0" bIns="0" rtlCol="0"/>
          <a:lstStyle/>
          <a:p>
            <a:endParaRPr/>
          </a:p>
        </p:txBody>
      </p:sp>
      <p:sp>
        <p:nvSpPr>
          <p:cNvPr id="18" name="object 18"/>
          <p:cNvSpPr/>
          <p:nvPr/>
        </p:nvSpPr>
        <p:spPr>
          <a:xfrm>
            <a:off x="11855600" y="7464459"/>
            <a:ext cx="1109980" cy="920115"/>
          </a:xfrm>
          <a:custGeom>
            <a:avLst/>
            <a:gdLst/>
            <a:ahLst/>
            <a:cxnLst/>
            <a:rect l="l" t="t" r="r" b="b"/>
            <a:pathLst>
              <a:path w="1109979" h="920115">
                <a:moveTo>
                  <a:pt x="1001026" y="396752"/>
                </a:moveTo>
                <a:lnTo>
                  <a:pt x="108002" y="396752"/>
                </a:lnTo>
                <a:lnTo>
                  <a:pt x="89811" y="400562"/>
                </a:lnTo>
                <a:lnTo>
                  <a:pt x="74203" y="409452"/>
                </a:lnTo>
                <a:lnTo>
                  <a:pt x="62646" y="423422"/>
                </a:lnTo>
                <a:lnTo>
                  <a:pt x="56609" y="441202"/>
                </a:lnTo>
                <a:lnTo>
                  <a:pt x="0" y="780292"/>
                </a:lnTo>
                <a:lnTo>
                  <a:pt x="0" y="817122"/>
                </a:lnTo>
                <a:lnTo>
                  <a:pt x="3142" y="833632"/>
                </a:lnTo>
                <a:lnTo>
                  <a:pt x="11731" y="847602"/>
                </a:lnTo>
                <a:lnTo>
                  <a:pt x="24509" y="856492"/>
                </a:lnTo>
                <a:lnTo>
                  <a:pt x="40218" y="859032"/>
                </a:lnTo>
                <a:lnTo>
                  <a:pt x="215251" y="859032"/>
                </a:lnTo>
                <a:lnTo>
                  <a:pt x="215251" y="879352"/>
                </a:lnTo>
                <a:lnTo>
                  <a:pt x="218638" y="895862"/>
                </a:lnTo>
                <a:lnTo>
                  <a:pt x="227820" y="908562"/>
                </a:lnTo>
                <a:lnTo>
                  <a:pt x="241333" y="917452"/>
                </a:lnTo>
                <a:lnTo>
                  <a:pt x="257711" y="919992"/>
                </a:lnTo>
                <a:lnTo>
                  <a:pt x="484127" y="919992"/>
                </a:lnTo>
                <a:lnTo>
                  <a:pt x="500074" y="917452"/>
                </a:lnTo>
                <a:lnTo>
                  <a:pt x="513366" y="908562"/>
                </a:lnTo>
                <a:lnTo>
                  <a:pt x="522468" y="895862"/>
                </a:lnTo>
                <a:lnTo>
                  <a:pt x="523246" y="892052"/>
                </a:lnTo>
                <a:lnTo>
                  <a:pt x="251007" y="892052"/>
                </a:lnTo>
                <a:lnTo>
                  <a:pt x="245048" y="885702"/>
                </a:lnTo>
                <a:lnTo>
                  <a:pt x="245048" y="829822"/>
                </a:lnTo>
                <a:lnTo>
                  <a:pt x="34258" y="829822"/>
                </a:lnTo>
                <a:lnTo>
                  <a:pt x="28299" y="824742"/>
                </a:lnTo>
                <a:lnTo>
                  <a:pt x="28299" y="796802"/>
                </a:lnTo>
                <a:lnTo>
                  <a:pt x="245569" y="796802"/>
                </a:lnTo>
                <a:lnTo>
                  <a:pt x="249738" y="776482"/>
                </a:lnTo>
                <a:lnTo>
                  <a:pt x="255674" y="767592"/>
                </a:lnTo>
                <a:lnTo>
                  <a:pt x="31284" y="767592"/>
                </a:lnTo>
                <a:lnTo>
                  <a:pt x="84908" y="446282"/>
                </a:lnTo>
                <a:lnTo>
                  <a:pt x="87886" y="438662"/>
                </a:lnTo>
                <a:lnTo>
                  <a:pt x="93101" y="432312"/>
                </a:lnTo>
                <a:lnTo>
                  <a:pt x="99993" y="427232"/>
                </a:lnTo>
                <a:lnTo>
                  <a:pt x="108002" y="425962"/>
                </a:lnTo>
                <a:lnTo>
                  <a:pt x="1047978" y="425962"/>
                </a:lnTo>
                <a:lnTo>
                  <a:pt x="1047114" y="423422"/>
                </a:lnTo>
                <a:lnTo>
                  <a:pt x="1035476" y="409452"/>
                </a:lnTo>
                <a:lnTo>
                  <a:pt x="1019647" y="400562"/>
                </a:lnTo>
                <a:lnTo>
                  <a:pt x="1001026" y="396752"/>
                </a:lnTo>
                <a:close/>
              </a:path>
              <a:path w="1109979" h="920115">
                <a:moveTo>
                  <a:pt x="612239" y="859032"/>
                </a:moveTo>
                <a:lnTo>
                  <a:pt x="583939" y="859032"/>
                </a:lnTo>
                <a:lnTo>
                  <a:pt x="583939" y="879352"/>
                </a:lnTo>
                <a:lnTo>
                  <a:pt x="587208" y="895862"/>
                </a:lnTo>
                <a:lnTo>
                  <a:pt x="596132" y="908562"/>
                </a:lnTo>
                <a:lnTo>
                  <a:pt x="609385" y="917452"/>
                </a:lnTo>
                <a:lnTo>
                  <a:pt x="625645" y="919992"/>
                </a:lnTo>
                <a:lnTo>
                  <a:pt x="851328" y="919992"/>
                </a:lnTo>
                <a:lnTo>
                  <a:pt x="868013" y="917452"/>
                </a:lnTo>
                <a:lnTo>
                  <a:pt x="881488" y="908562"/>
                </a:lnTo>
                <a:lnTo>
                  <a:pt x="890495" y="895862"/>
                </a:lnTo>
                <a:lnTo>
                  <a:pt x="891252" y="892052"/>
                </a:lnTo>
                <a:lnTo>
                  <a:pt x="618198" y="892052"/>
                </a:lnTo>
                <a:lnTo>
                  <a:pt x="612239" y="885702"/>
                </a:lnTo>
                <a:lnTo>
                  <a:pt x="612239" y="859032"/>
                </a:lnTo>
                <a:close/>
              </a:path>
              <a:path w="1109979" h="920115">
                <a:moveTo>
                  <a:pt x="501593" y="739652"/>
                </a:moveTo>
                <a:lnTo>
                  <a:pt x="437949" y="739652"/>
                </a:lnTo>
                <a:lnTo>
                  <a:pt x="460968" y="744732"/>
                </a:lnTo>
                <a:lnTo>
                  <a:pt x="479658" y="757432"/>
                </a:lnTo>
                <a:lnTo>
                  <a:pt x="492204" y="776482"/>
                </a:lnTo>
                <a:lnTo>
                  <a:pt x="496789" y="799342"/>
                </a:lnTo>
                <a:lnTo>
                  <a:pt x="496789" y="885702"/>
                </a:lnTo>
                <a:lnTo>
                  <a:pt x="490830" y="892052"/>
                </a:lnTo>
                <a:lnTo>
                  <a:pt x="523246" y="892052"/>
                </a:lnTo>
                <a:lnTo>
                  <a:pt x="525843" y="879352"/>
                </a:lnTo>
                <a:lnTo>
                  <a:pt x="525843" y="859032"/>
                </a:lnTo>
                <a:lnTo>
                  <a:pt x="612239" y="859032"/>
                </a:lnTo>
                <a:lnTo>
                  <a:pt x="612239" y="829822"/>
                </a:lnTo>
                <a:lnTo>
                  <a:pt x="525843" y="829822"/>
                </a:lnTo>
                <a:lnTo>
                  <a:pt x="525843" y="796802"/>
                </a:lnTo>
                <a:lnTo>
                  <a:pt x="612761" y="796802"/>
                </a:lnTo>
                <a:lnTo>
                  <a:pt x="616940" y="776482"/>
                </a:lnTo>
                <a:lnTo>
                  <a:pt x="622914" y="767592"/>
                </a:lnTo>
                <a:lnTo>
                  <a:pt x="519883" y="767592"/>
                </a:lnTo>
                <a:lnTo>
                  <a:pt x="506976" y="744732"/>
                </a:lnTo>
                <a:lnTo>
                  <a:pt x="501593" y="739652"/>
                </a:lnTo>
                <a:close/>
              </a:path>
              <a:path w="1109979" h="920115">
                <a:moveTo>
                  <a:pt x="869492" y="739652"/>
                </a:moveTo>
                <a:lnTo>
                  <a:pt x="805140" y="739652"/>
                </a:lnTo>
                <a:lnTo>
                  <a:pt x="828595" y="744732"/>
                </a:lnTo>
                <a:lnTo>
                  <a:pt x="847509" y="757432"/>
                </a:lnTo>
                <a:lnTo>
                  <a:pt x="860137" y="776482"/>
                </a:lnTo>
                <a:lnTo>
                  <a:pt x="864734" y="799342"/>
                </a:lnTo>
                <a:lnTo>
                  <a:pt x="864734" y="885702"/>
                </a:lnTo>
                <a:lnTo>
                  <a:pt x="859518" y="892052"/>
                </a:lnTo>
                <a:lnTo>
                  <a:pt x="891252" y="892052"/>
                </a:lnTo>
                <a:lnTo>
                  <a:pt x="893777" y="879352"/>
                </a:lnTo>
                <a:lnTo>
                  <a:pt x="893777" y="859032"/>
                </a:lnTo>
                <a:lnTo>
                  <a:pt x="1068810" y="859032"/>
                </a:lnTo>
                <a:lnTo>
                  <a:pt x="1084635" y="856492"/>
                </a:lnTo>
                <a:lnTo>
                  <a:pt x="1097668" y="847602"/>
                </a:lnTo>
                <a:lnTo>
                  <a:pt x="1106513" y="833632"/>
                </a:lnTo>
                <a:lnTo>
                  <a:pt x="1107265" y="829822"/>
                </a:lnTo>
                <a:lnTo>
                  <a:pt x="893777" y="829822"/>
                </a:lnTo>
                <a:lnTo>
                  <a:pt x="893777" y="796802"/>
                </a:lnTo>
                <a:lnTo>
                  <a:pt x="1109772" y="796802"/>
                </a:lnTo>
                <a:lnTo>
                  <a:pt x="1109772" y="780292"/>
                </a:lnTo>
                <a:lnTo>
                  <a:pt x="1107652" y="767592"/>
                </a:lnTo>
                <a:lnTo>
                  <a:pt x="887817" y="767592"/>
                </a:lnTo>
                <a:lnTo>
                  <a:pt x="874899" y="744732"/>
                </a:lnTo>
                <a:lnTo>
                  <a:pt x="869492" y="739652"/>
                </a:lnTo>
                <a:close/>
              </a:path>
              <a:path w="1109979" h="920115">
                <a:moveTo>
                  <a:pt x="245569" y="796802"/>
                </a:moveTo>
                <a:lnTo>
                  <a:pt x="215995" y="796802"/>
                </a:lnTo>
                <a:lnTo>
                  <a:pt x="215995" y="798072"/>
                </a:lnTo>
                <a:lnTo>
                  <a:pt x="215251" y="799342"/>
                </a:lnTo>
                <a:lnTo>
                  <a:pt x="215251" y="829822"/>
                </a:lnTo>
                <a:lnTo>
                  <a:pt x="245048" y="829822"/>
                </a:lnTo>
                <a:lnTo>
                  <a:pt x="245048" y="799342"/>
                </a:lnTo>
                <a:lnTo>
                  <a:pt x="245569" y="796802"/>
                </a:lnTo>
                <a:close/>
              </a:path>
              <a:path w="1109979" h="920115">
                <a:moveTo>
                  <a:pt x="612761" y="796802"/>
                </a:moveTo>
                <a:lnTo>
                  <a:pt x="583939" y="796802"/>
                </a:lnTo>
                <a:lnTo>
                  <a:pt x="583939" y="829822"/>
                </a:lnTo>
                <a:lnTo>
                  <a:pt x="612239" y="829822"/>
                </a:lnTo>
                <a:lnTo>
                  <a:pt x="612239" y="799342"/>
                </a:lnTo>
                <a:lnTo>
                  <a:pt x="612761" y="796802"/>
                </a:lnTo>
                <a:close/>
              </a:path>
              <a:path w="1109979" h="920115">
                <a:moveTo>
                  <a:pt x="1109772" y="796802"/>
                </a:moveTo>
                <a:lnTo>
                  <a:pt x="1080729" y="796802"/>
                </a:lnTo>
                <a:lnTo>
                  <a:pt x="1080729" y="824742"/>
                </a:lnTo>
                <a:lnTo>
                  <a:pt x="1075513" y="829822"/>
                </a:lnTo>
                <a:lnTo>
                  <a:pt x="1107265" y="829822"/>
                </a:lnTo>
                <a:lnTo>
                  <a:pt x="1109772" y="817122"/>
                </a:lnTo>
                <a:lnTo>
                  <a:pt x="1109772" y="796802"/>
                </a:lnTo>
                <a:close/>
              </a:path>
              <a:path w="1109979" h="920115">
                <a:moveTo>
                  <a:pt x="437949" y="710442"/>
                </a:moveTo>
                <a:lnTo>
                  <a:pt x="303888" y="710442"/>
                </a:lnTo>
                <a:lnTo>
                  <a:pt x="277154" y="715522"/>
                </a:lnTo>
                <a:lnTo>
                  <a:pt x="253703" y="726952"/>
                </a:lnTo>
                <a:lnTo>
                  <a:pt x="234861" y="744732"/>
                </a:lnTo>
                <a:lnTo>
                  <a:pt x="221954" y="767592"/>
                </a:lnTo>
                <a:lnTo>
                  <a:pt x="255674" y="767592"/>
                </a:lnTo>
                <a:lnTo>
                  <a:pt x="262458" y="757432"/>
                </a:lnTo>
                <a:lnTo>
                  <a:pt x="281183" y="744732"/>
                </a:lnTo>
                <a:lnTo>
                  <a:pt x="303888" y="739652"/>
                </a:lnTo>
                <a:lnTo>
                  <a:pt x="501593" y="739652"/>
                </a:lnTo>
                <a:lnTo>
                  <a:pt x="488134" y="726952"/>
                </a:lnTo>
                <a:lnTo>
                  <a:pt x="464683" y="715522"/>
                </a:lnTo>
                <a:lnTo>
                  <a:pt x="437949" y="710442"/>
                </a:lnTo>
                <a:close/>
              </a:path>
              <a:path w="1109979" h="920115">
                <a:moveTo>
                  <a:pt x="805140" y="710442"/>
                </a:moveTo>
                <a:lnTo>
                  <a:pt x="671822" y="710442"/>
                </a:lnTo>
                <a:lnTo>
                  <a:pt x="644972" y="715522"/>
                </a:lnTo>
                <a:lnTo>
                  <a:pt x="621265" y="726952"/>
                </a:lnTo>
                <a:lnTo>
                  <a:pt x="602168" y="744732"/>
                </a:lnTo>
                <a:lnTo>
                  <a:pt x="589145" y="767592"/>
                </a:lnTo>
                <a:lnTo>
                  <a:pt x="622914" y="767592"/>
                </a:lnTo>
                <a:lnTo>
                  <a:pt x="629741" y="757432"/>
                </a:lnTo>
                <a:lnTo>
                  <a:pt x="648687" y="744732"/>
                </a:lnTo>
                <a:lnTo>
                  <a:pt x="671822" y="739652"/>
                </a:lnTo>
                <a:lnTo>
                  <a:pt x="869492" y="739652"/>
                </a:lnTo>
                <a:lnTo>
                  <a:pt x="855975" y="726952"/>
                </a:lnTo>
                <a:lnTo>
                  <a:pt x="832303" y="715522"/>
                </a:lnTo>
                <a:lnTo>
                  <a:pt x="805140" y="710442"/>
                </a:lnTo>
                <a:close/>
              </a:path>
              <a:path w="1109979" h="920115">
                <a:moveTo>
                  <a:pt x="1047978" y="425962"/>
                </a:moveTo>
                <a:lnTo>
                  <a:pt x="1001026" y="425962"/>
                </a:lnTo>
                <a:lnTo>
                  <a:pt x="1009465" y="427232"/>
                </a:lnTo>
                <a:lnTo>
                  <a:pt x="1016577" y="432312"/>
                </a:lnTo>
                <a:lnTo>
                  <a:pt x="1021874" y="438662"/>
                </a:lnTo>
                <a:lnTo>
                  <a:pt x="1024863" y="446282"/>
                </a:lnTo>
                <a:lnTo>
                  <a:pt x="1077744" y="767592"/>
                </a:lnTo>
                <a:lnTo>
                  <a:pt x="1107652" y="767592"/>
                </a:lnTo>
                <a:lnTo>
                  <a:pt x="1053163" y="441202"/>
                </a:lnTo>
                <a:lnTo>
                  <a:pt x="1047978" y="425962"/>
                </a:lnTo>
                <a:close/>
              </a:path>
              <a:path w="1109979" h="920115">
                <a:moveTo>
                  <a:pt x="371264" y="497082"/>
                </a:moveTo>
                <a:lnTo>
                  <a:pt x="334395" y="504702"/>
                </a:lnTo>
                <a:lnTo>
                  <a:pt x="304086" y="525022"/>
                </a:lnTo>
                <a:lnTo>
                  <a:pt x="283547" y="555502"/>
                </a:lnTo>
                <a:lnTo>
                  <a:pt x="275987" y="592332"/>
                </a:lnTo>
                <a:lnTo>
                  <a:pt x="283547" y="629162"/>
                </a:lnTo>
                <a:lnTo>
                  <a:pt x="304086" y="659642"/>
                </a:lnTo>
                <a:lnTo>
                  <a:pt x="334395" y="679962"/>
                </a:lnTo>
                <a:lnTo>
                  <a:pt x="371264" y="687582"/>
                </a:lnTo>
                <a:lnTo>
                  <a:pt x="408333" y="679962"/>
                </a:lnTo>
                <a:lnTo>
                  <a:pt x="438355" y="659642"/>
                </a:lnTo>
                <a:lnTo>
                  <a:pt x="439193" y="658372"/>
                </a:lnTo>
                <a:lnTo>
                  <a:pt x="371264" y="658372"/>
                </a:lnTo>
                <a:lnTo>
                  <a:pt x="345958" y="653292"/>
                </a:lnTo>
                <a:lnTo>
                  <a:pt x="325117" y="639322"/>
                </a:lnTo>
                <a:lnTo>
                  <a:pt x="310974" y="617732"/>
                </a:lnTo>
                <a:lnTo>
                  <a:pt x="305763" y="592332"/>
                </a:lnTo>
                <a:lnTo>
                  <a:pt x="310974" y="566932"/>
                </a:lnTo>
                <a:lnTo>
                  <a:pt x="325117" y="545342"/>
                </a:lnTo>
                <a:lnTo>
                  <a:pt x="345958" y="531372"/>
                </a:lnTo>
                <a:lnTo>
                  <a:pt x="371264" y="525022"/>
                </a:lnTo>
                <a:lnTo>
                  <a:pt x="438355" y="525022"/>
                </a:lnTo>
                <a:lnTo>
                  <a:pt x="408333" y="504702"/>
                </a:lnTo>
                <a:lnTo>
                  <a:pt x="371264" y="497082"/>
                </a:lnTo>
                <a:close/>
              </a:path>
              <a:path w="1109979" h="920115">
                <a:moveTo>
                  <a:pt x="739251" y="497082"/>
                </a:moveTo>
                <a:lnTo>
                  <a:pt x="702382" y="504702"/>
                </a:lnTo>
                <a:lnTo>
                  <a:pt x="672072" y="525022"/>
                </a:lnTo>
                <a:lnTo>
                  <a:pt x="651533" y="555502"/>
                </a:lnTo>
                <a:lnTo>
                  <a:pt x="643973" y="592332"/>
                </a:lnTo>
                <a:lnTo>
                  <a:pt x="651533" y="629162"/>
                </a:lnTo>
                <a:lnTo>
                  <a:pt x="672072" y="659642"/>
                </a:lnTo>
                <a:lnTo>
                  <a:pt x="702382" y="679962"/>
                </a:lnTo>
                <a:lnTo>
                  <a:pt x="739251" y="687582"/>
                </a:lnTo>
                <a:lnTo>
                  <a:pt x="776004" y="679962"/>
                </a:lnTo>
                <a:lnTo>
                  <a:pt x="806057" y="659642"/>
                </a:lnTo>
                <a:lnTo>
                  <a:pt x="806902" y="658372"/>
                </a:lnTo>
                <a:lnTo>
                  <a:pt x="739251" y="658372"/>
                </a:lnTo>
                <a:lnTo>
                  <a:pt x="713509" y="653292"/>
                </a:lnTo>
                <a:lnTo>
                  <a:pt x="692443" y="639322"/>
                </a:lnTo>
                <a:lnTo>
                  <a:pt x="678218" y="617732"/>
                </a:lnTo>
                <a:lnTo>
                  <a:pt x="672995" y="592332"/>
                </a:lnTo>
                <a:lnTo>
                  <a:pt x="678218" y="566932"/>
                </a:lnTo>
                <a:lnTo>
                  <a:pt x="692443" y="545342"/>
                </a:lnTo>
                <a:lnTo>
                  <a:pt x="713509" y="531372"/>
                </a:lnTo>
                <a:lnTo>
                  <a:pt x="739251" y="525022"/>
                </a:lnTo>
                <a:lnTo>
                  <a:pt x="806057" y="525022"/>
                </a:lnTo>
                <a:lnTo>
                  <a:pt x="776004" y="504702"/>
                </a:lnTo>
                <a:lnTo>
                  <a:pt x="739251" y="497082"/>
                </a:lnTo>
                <a:close/>
              </a:path>
              <a:path w="1109979" h="920115">
                <a:moveTo>
                  <a:pt x="438355" y="525022"/>
                </a:moveTo>
                <a:lnTo>
                  <a:pt x="371264" y="525022"/>
                </a:lnTo>
                <a:lnTo>
                  <a:pt x="396890" y="531372"/>
                </a:lnTo>
                <a:lnTo>
                  <a:pt x="417700" y="545342"/>
                </a:lnTo>
                <a:lnTo>
                  <a:pt x="431670" y="566932"/>
                </a:lnTo>
                <a:lnTo>
                  <a:pt x="436776" y="592332"/>
                </a:lnTo>
                <a:lnTo>
                  <a:pt x="431670" y="617732"/>
                </a:lnTo>
                <a:lnTo>
                  <a:pt x="417700" y="639322"/>
                </a:lnTo>
                <a:lnTo>
                  <a:pt x="396890" y="653292"/>
                </a:lnTo>
                <a:lnTo>
                  <a:pt x="371264" y="658372"/>
                </a:lnTo>
                <a:lnTo>
                  <a:pt x="439193" y="658372"/>
                </a:lnTo>
                <a:lnTo>
                  <a:pt x="458468" y="629162"/>
                </a:lnTo>
                <a:lnTo>
                  <a:pt x="465809" y="592332"/>
                </a:lnTo>
                <a:lnTo>
                  <a:pt x="458468" y="555502"/>
                </a:lnTo>
                <a:lnTo>
                  <a:pt x="438355" y="525022"/>
                </a:lnTo>
                <a:close/>
              </a:path>
              <a:path w="1109979" h="920115">
                <a:moveTo>
                  <a:pt x="806057" y="525022"/>
                </a:moveTo>
                <a:lnTo>
                  <a:pt x="739251" y="525022"/>
                </a:lnTo>
                <a:lnTo>
                  <a:pt x="764557" y="531372"/>
                </a:lnTo>
                <a:lnTo>
                  <a:pt x="785398" y="545342"/>
                </a:lnTo>
                <a:lnTo>
                  <a:pt x="799541" y="566932"/>
                </a:lnTo>
                <a:lnTo>
                  <a:pt x="804752" y="592332"/>
                </a:lnTo>
                <a:lnTo>
                  <a:pt x="799541" y="617732"/>
                </a:lnTo>
                <a:lnTo>
                  <a:pt x="785398" y="639322"/>
                </a:lnTo>
                <a:lnTo>
                  <a:pt x="764557" y="653292"/>
                </a:lnTo>
                <a:lnTo>
                  <a:pt x="739251" y="658372"/>
                </a:lnTo>
                <a:lnTo>
                  <a:pt x="806902" y="658372"/>
                </a:lnTo>
                <a:lnTo>
                  <a:pt x="826341" y="629162"/>
                </a:lnTo>
                <a:lnTo>
                  <a:pt x="833785" y="592332"/>
                </a:lnTo>
                <a:lnTo>
                  <a:pt x="826341" y="555502"/>
                </a:lnTo>
                <a:lnTo>
                  <a:pt x="806057" y="525022"/>
                </a:lnTo>
                <a:close/>
              </a:path>
              <a:path w="1109979" h="920115">
                <a:moveTo>
                  <a:pt x="437949" y="213872"/>
                </a:moveTo>
                <a:lnTo>
                  <a:pt x="303888" y="213872"/>
                </a:lnTo>
                <a:lnTo>
                  <a:pt x="269926" y="221492"/>
                </a:lnTo>
                <a:lnTo>
                  <a:pt x="241691" y="240542"/>
                </a:lnTo>
                <a:lnTo>
                  <a:pt x="222396" y="268482"/>
                </a:lnTo>
                <a:lnTo>
                  <a:pt x="215251" y="302772"/>
                </a:lnTo>
                <a:lnTo>
                  <a:pt x="215251" y="387862"/>
                </a:lnTo>
                <a:lnTo>
                  <a:pt x="216738" y="391672"/>
                </a:lnTo>
                <a:lnTo>
                  <a:pt x="218980" y="396752"/>
                </a:lnTo>
                <a:lnTo>
                  <a:pt x="522858" y="396752"/>
                </a:lnTo>
                <a:lnTo>
                  <a:pt x="523415" y="395482"/>
                </a:lnTo>
                <a:lnTo>
                  <a:pt x="251007" y="395482"/>
                </a:lnTo>
                <a:lnTo>
                  <a:pt x="245048" y="389132"/>
                </a:lnTo>
                <a:lnTo>
                  <a:pt x="245048" y="302772"/>
                </a:lnTo>
                <a:lnTo>
                  <a:pt x="249738" y="279912"/>
                </a:lnTo>
                <a:lnTo>
                  <a:pt x="262458" y="260862"/>
                </a:lnTo>
                <a:lnTo>
                  <a:pt x="281183" y="248162"/>
                </a:lnTo>
                <a:lnTo>
                  <a:pt x="303888" y="243082"/>
                </a:lnTo>
                <a:lnTo>
                  <a:pt x="501768" y="243082"/>
                </a:lnTo>
                <a:lnTo>
                  <a:pt x="500053" y="240542"/>
                </a:lnTo>
                <a:lnTo>
                  <a:pt x="472109" y="221492"/>
                </a:lnTo>
                <a:lnTo>
                  <a:pt x="437949" y="213872"/>
                </a:lnTo>
                <a:close/>
              </a:path>
              <a:path w="1109979" h="920115">
                <a:moveTo>
                  <a:pt x="805140" y="213872"/>
                </a:moveTo>
                <a:lnTo>
                  <a:pt x="671822" y="213872"/>
                </a:lnTo>
                <a:lnTo>
                  <a:pt x="637668" y="221492"/>
                </a:lnTo>
                <a:lnTo>
                  <a:pt x="609728" y="240542"/>
                </a:lnTo>
                <a:lnTo>
                  <a:pt x="590864" y="268482"/>
                </a:lnTo>
                <a:lnTo>
                  <a:pt x="583939" y="302772"/>
                </a:lnTo>
                <a:lnTo>
                  <a:pt x="583939" y="387862"/>
                </a:lnTo>
                <a:lnTo>
                  <a:pt x="584683" y="391672"/>
                </a:lnTo>
                <a:lnTo>
                  <a:pt x="586170" y="396752"/>
                </a:lnTo>
                <a:lnTo>
                  <a:pt x="891546" y="396752"/>
                </a:lnTo>
                <a:lnTo>
                  <a:pt x="891732" y="395482"/>
                </a:lnTo>
                <a:lnTo>
                  <a:pt x="618198" y="395482"/>
                </a:lnTo>
                <a:lnTo>
                  <a:pt x="612239" y="389132"/>
                </a:lnTo>
                <a:lnTo>
                  <a:pt x="612239" y="302772"/>
                </a:lnTo>
                <a:lnTo>
                  <a:pt x="616940" y="279912"/>
                </a:lnTo>
                <a:lnTo>
                  <a:pt x="629741" y="260862"/>
                </a:lnTo>
                <a:lnTo>
                  <a:pt x="648687" y="248162"/>
                </a:lnTo>
                <a:lnTo>
                  <a:pt x="671822" y="243082"/>
                </a:lnTo>
                <a:lnTo>
                  <a:pt x="869617" y="243082"/>
                </a:lnTo>
                <a:lnTo>
                  <a:pt x="867894" y="240542"/>
                </a:lnTo>
                <a:lnTo>
                  <a:pt x="839730" y="221492"/>
                </a:lnTo>
                <a:lnTo>
                  <a:pt x="805140" y="213872"/>
                </a:lnTo>
                <a:close/>
              </a:path>
              <a:path w="1109979" h="920115">
                <a:moveTo>
                  <a:pt x="501768" y="243082"/>
                </a:moveTo>
                <a:lnTo>
                  <a:pt x="437949" y="243082"/>
                </a:lnTo>
                <a:lnTo>
                  <a:pt x="460968" y="248162"/>
                </a:lnTo>
                <a:lnTo>
                  <a:pt x="479658" y="260862"/>
                </a:lnTo>
                <a:lnTo>
                  <a:pt x="492204" y="279912"/>
                </a:lnTo>
                <a:lnTo>
                  <a:pt x="496789" y="302772"/>
                </a:lnTo>
                <a:lnTo>
                  <a:pt x="496789" y="389132"/>
                </a:lnTo>
                <a:lnTo>
                  <a:pt x="490830" y="395482"/>
                </a:lnTo>
                <a:lnTo>
                  <a:pt x="523415" y="395482"/>
                </a:lnTo>
                <a:lnTo>
                  <a:pt x="525089" y="391672"/>
                </a:lnTo>
                <a:lnTo>
                  <a:pt x="525843" y="387862"/>
                </a:lnTo>
                <a:lnTo>
                  <a:pt x="525843" y="302772"/>
                </a:lnTo>
                <a:lnTo>
                  <a:pt x="518918" y="268482"/>
                </a:lnTo>
                <a:lnTo>
                  <a:pt x="501768" y="243082"/>
                </a:lnTo>
                <a:close/>
              </a:path>
              <a:path w="1109979" h="920115">
                <a:moveTo>
                  <a:pt x="869617" y="243082"/>
                </a:moveTo>
                <a:lnTo>
                  <a:pt x="805140" y="243082"/>
                </a:lnTo>
                <a:lnTo>
                  <a:pt x="828595" y="248162"/>
                </a:lnTo>
                <a:lnTo>
                  <a:pt x="847509" y="260862"/>
                </a:lnTo>
                <a:lnTo>
                  <a:pt x="860137" y="279912"/>
                </a:lnTo>
                <a:lnTo>
                  <a:pt x="864734" y="302772"/>
                </a:lnTo>
                <a:lnTo>
                  <a:pt x="864734" y="389132"/>
                </a:lnTo>
                <a:lnTo>
                  <a:pt x="859518" y="395482"/>
                </a:lnTo>
                <a:lnTo>
                  <a:pt x="891732" y="395482"/>
                </a:lnTo>
                <a:lnTo>
                  <a:pt x="892290" y="391672"/>
                </a:lnTo>
                <a:lnTo>
                  <a:pt x="893777" y="387862"/>
                </a:lnTo>
                <a:lnTo>
                  <a:pt x="893777" y="302772"/>
                </a:lnTo>
                <a:lnTo>
                  <a:pt x="886841" y="268482"/>
                </a:lnTo>
                <a:lnTo>
                  <a:pt x="869617" y="243082"/>
                </a:lnTo>
                <a:close/>
              </a:path>
              <a:path w="1109979" h="920115">
                <a:moveTo>
                  <a:pt x="739251" y="0"/>
                </a:moveTo>
                <a:lnTo>
                  <a:pt x="702382" y="7374"/>
                </a:lnTo>
                <a:lnTo>
                  <a:pt x="672072" y="27579"/>
                </a:lnTo>
                <a:lnTo>
                  <a:pt x="651533" y="57741"/>
                </a:lnTo>
                <a:lnTo>
                  <a:pt x="643973" y="94984"/>
                </a:lnTo>
                <a:lnTo>
                  <a:pt x="651533" y="131915"/>
                </a:lnTo>
                <a:lnTo>
                  <a:pt x="672072" y="162115"/>
                </a:lnTo>
                <a:lnTo>
                  <a:pt x="702382" y="182498"/>
                </a:lnTo>
                <a:lnTo>
                  <a:pt x="739251" y="189978"/>
                </a:lnTo>
                <a:lnTo>
                  <a:pt x="776004" y="182498"/>
                </a:lnTo>
                <a:lnTo>
                  <a:pt x="806057" y="162115"/>
                </a:lnTo>
                <a:lnTo>
                  <a:pt x="806435" y="161553"/>
                </a:lnTo>
                <a:lnTo>
                  <a:pt x="739251" y="161553"/>
                </a:lnTo>
                <a:lnTo>
                  <a:pt x="713509" y="156307"/>
                </a:lnTo>
                <a:lnTo>
                  <a:pt x="692443" y="142015"/>
                </a:lnTo>
                <a:lnTo>
                  <a:pt x="678218" y="120850"/>
                </a:lnTo>
                <a:lnTo>
                  <a:pt x="672995" y="94984"/>
                </a:lnTo>
                <a:lnTo>
                  <a:pt x="678218" y="69240"/>
                </a:lnTo>
                <a:lnTo>
                  <a:pt x="692443" y="48333"/>
                </a:lnTo>
                <a:lnTo>
                  <a:pt x="713509" y="34298"/>
                </a:lnTo>
                <a:lnTo>
                  <a:pt x="739251" y="29168"/>
                </a:lnTo>
                <a:lnTo>
                  <a:pt x="807126" y="29168"/>
                </a:lnTo>
                <a:lnTo>
                  <a:pt x="806057" y="27579"/>
                </a:lnTo>
                <a:lnTo>
                  <a:pt x="776004" y="7374"/>
                </a:lnTo>
                <a:lnTo>
                  <a:pt x="739251" y="0"/>
                </a:lnTo>
                <a:close/>
              </a:path>
              <a:path w="1109979" h="920115">
                <a:moveTo>
                  <a:pt x="807126" y="29168"/>
                </a:moveTo>
                <a:lnTo>
                  <a:pt x="739251" y="29168"/>
                </a:lnTo>
                <a:lnTo>
                  <a:pt x="764557" y="34298"/>
                </a:lnTo>
                <a:lnTo>
                  <a:pt x="785398" y="48333"/>
                </a:lnTo>
                <a:lnTo>
                  <a:pt x="799541" y="69240"/>
                </a:lnTo>
                <a:lnTo>
                  <a:pt x="804752" y="94984"/>
                </a:lnTo>
                <a:lnTo>
                  <a:pt x="799541" y="120850"/>
                </a:lnTo>
                <a:lnTo>
                  <a:pt x="785398" y="142015"/>
                </a:lnTo>
                <a:lnTo>
                  <a:pt x="764557" y="156307"/>
                </a:lnTo>
                <a:lnTo>
                  <a:pt x="739251" y="161553"/>
                </a:lnTo>
                <a:lnTo>
                  <a:pt x="806435" y="161553"/>
                </a:lnTo>
                <a:lnTo>
                  <a:pt x="826341" y="131915"/>
                </a:lnTo>
                <a:lnTo>
                  <a:pt x="833785" y="94984"/>
                </a:lnTo>
                <a:lnTo>
                  <a:pt x="826341" y="57741"/>
                </a:lnTo>
                <a:lnTo>
                  <a:pt x="807126" y="29168"/>
                </a:lnTo>
                <a:close/>
              </a:path>
              <a:path w="1109979" h="920115">
                <a:moveTo>
                  <a:pt x="371264" y="0"/>
                </a:moveTo>
                <a:lnTo>
                  <a:pt x="334395" y="7374"/>
                </a:lnTo>
                <a:lnTo>
                  <a:pt x="304086" y="27579"/>
                </a:lnTo>
                <a:lnTo>
                  <a:pt x="283547" y="57741"/>
                </a:lnTo>
                <a:lnTo>
                  <a:pt x="275987" y="94984"/>
                </a:lnTo>
                <a:lnTo>
                  <a:pt x="283547" y="131915"/>
                </a:lnTo>
                <a:lnTo>
                  <a:pt x="304086" y="162115"/>
                </a:lnTo>
                <a:lnTo>
                  <a:pt x="334395" y="182498"/>
                </a:lnTo>
                <a:lnTo>
                  <a:pt x="371264" y="189978"/>
                </a:lnTo>
                <a:lnTo>
                  <a:pt x="408333" y="182498"/>
                </a:lnTo>
                <a:lnTo>
                  <a:pt x="438355" y="162115"/>
                </a:lnTo>
                <a:lnTo>
                  <a:pt x="438729" y="161553"/>
                </a:lnTo>
                <a:lnTo>
                  <a:pt x="371264" y="161553"/>
                </a:lnTo>
                <a:lnTo>
                  <a:pt x="345958" y="156307"/>
                </a:lnTo>
                <a:lnTo>
                  <a:pt x="325117" y="142015"/>
                </a:lnTo>
                <a:lnTo>
                  <a:pt x="310974" y="120850"/>
                </a:lnTo>
                <a:lnTo>
                  <a:pt x="305763" y="94984"/>
                </a:lnTo>
                <a:lnTo>
                  <a:pt x="310974" y="69240"/>
                </a:lnTo>
                <a:lnTo>
                  <a:pt x="325117" y="48333"/>
                </a:lnTo>
                <a:lnTo>
                  <a:pt x="345958" y="34298"/>
                </a:lnTo>
                <a:lnTo>
                  <a:pt x="371264" y="29168"/>
                </a:lnTo>
                <a:lnTo>
                  <a:pt x="439415" y="29168"/>
                </a:lnTo>
                <a:lnTo>
                  <a:pt x="438355" y="27579"/>
                </a:lnTo>
                <a:lnTo>
                  <a:pt x="408333" y="7374"/>
                </a:lnTo>
                <a:lnTo>
                  <a:pt x="371264" y="0"/>
                </a:lnTo>
                <a:close/>
              </a:path>
              <a:path w="1109979" h="920115">
                <a:moveTo>
                  <a:pt x="439415" y="29168"/>
                </a:moveTo>
                <a:lnTo>
                  <a:pt x="371264" y="29168"/>
                </a:lnTo>
                <a:lnTo>
                  <a:pt x="396890" y="34298"/>
                </a:lnTo>
                <a:lnTo>
                  <a:pt x="417700" y="48333"/>
                </a:lnTo>
                <a:lnTo>
                  <a:pt x="431670" y="69240"/>
                </a:lnTo>
                <a:lnTo>
                  <a:pt x="436776" y="94984"/>
                </a:lnTo>
                <a:lnTo>
                  <a:pt x="431670" y="120850"/>
                </a:lnTo>
                <a:lnTo>
                  <a:pt x="417700" y="142015"/>
                </a:lnTo>
                <a:lnTo>
                  <a:pt x="396890" y="156307"/>
                </a:lnTo>
                <a:lnTo>
                  <a:pt x="371264" y="161553"/>
                </a:lnTo>
                <a:lnTo>
                  <a:pt x="438729" y="161553"/>
                </a:lnTo>
                <a:lnTo>
                  <a:pt x="458468" y="131915"/>
                </a:lnTo>
                <a:lnTo>
                  <a:pt x="465809" y="94984"/>
                </a:lnTo>
                <a:lnTo>
                  <a:pt x="458468" y="57741"/>
                </a:lnTo>
                <a:lnTo>
                  <a:pt x="439415" y="29168"/>
                </a:lnTo>
                <a:close/>
              </a:path>
            </a:pathLst>
          </a:custGeom>
          <a:solidFill>
            <a:srgbClr val="111340"/>
          </a:solidFill>
        </p:spPr>
        <p:txBody>
          <a:bodyPr wrap="square" lIns="0" tIns="0" rIns="0" bIns="0" rtlCol="0"/>
          <a:lstStyle/>
          <a:p>
            <a:endParaRPr/>
          </a:p>
        </p:txBody>
      </p:sp>
      <p:sp>
        <p:nvSpPr>
          <p:cNvPr id="20" name="object 20"/>
          <p:cNvSpPr txBox="1"/>
          <p:nvPr/>
        </p:nvSpPr>
        <p:spPr>
          <a:xfrm>
            <a:off x="4330382" y="3213187"/>
            <a:ext cx="5306461" cy="1034066"/>
          </a:xfrm>
          <a:prstGeom prst="rect">
            <a:avLst/>
          </a:prstGeom>
        </p:spPr>
        <p:txBody>
          <a:bodyPr vert="horz" wrap="square" lIns="0" tIns="248920" rIns="0" bIns="0" rtlCol="0">
            <a:spAutoFit/>
          </a:bodyPr>
          <a:lstStyle/>
          <a:p>
            <a:pPr marL="12700" marR="5080">
              <a:lnSpc>
                <a:spcPct val="60900"/>
              </a:lnSpc>
              <a:spcBef>
                <a:spcPts val="1960"/>
              </a:spcBef>
            </a:pPr>
            <a:r>
              <a:rPr sz="3950" b="1" spc="-40">
                <a:solidFill>
                  <a:srgbClr val="111340"/>
                </a:solidFill>
                <a:latin typeface="Calibri"/>
                <a:cs typeface="Calibri"/>
              </a:rPr>
              <a:t>Programme </a:t>
            </a:r>
            <a:r>
              <a:rPr sz="3950" b="1" spc="-35">
                <a:solidFill>
                  <a:srgbClr val="111340"/>
                </a:solidFill>
                <a:latin typeface="Calibri"/>
                <a:cs typeface="Calibri"/>
              </a:rPr>
              <a:t> </a:t>
            </a:r>
            <a:r>
              <a:rPr sz="3950" b="1" spc="-40">
                <a:solidFill>
                  <a:srgbClr val="111340"/>
                </a:solidFill>
                <a:latin typeface="Calibri"/>
                <a:cs typeface="Calibri"/>
              </a:rPr>
              <a:t>Coordination </a:t>
            </a:r>
            <a:r>
              <a:rPr sz="3950" b="1" spc="-880">
                <a:solidFill>
                  <a:srgbClr val="111340"/>
                </a:solidFill>
                <a:latin typeface="Calibri"/>
                <a:cs typeface="Calibri"/>
              </a:rPr>
              <a:t> </a:t>
            </a:r>
            <a:r>
              <a:rPr sz="3950" b="1" spc="5">
                <a:solidFill>
                  <a:srgbClr val="111340"/>
                </a:solidFill>
                <a:latin typeface="Calibri"/>
                <a:cs typeface="Calibri"/>
              </a:rPr>
              <a:t>&amp; </a:t>
            </a:r>
            <a:r>
              <a:rPr sz="3950" b="1" spc="10">
                <a:solidFill>
                  <a:srgbClr val="111340"/>
                </a:solidFill>
                <a:latin typeface="Calibri"/>
                <a:cs typeface="Calibri"/>
              </a:rPr>
              <a:t> </a:t>
            </a:r>
            <a:r>
              <a:rPr sz="3950" b="1" spc="-25">
                <a:solidFill>
                  <a:srgbClr val="111340"/>
                </a:solidFill>
                <a:latin typeface="Calibri"/>
                <a:cs typeface="Calibri"/>
              </a:rPr>
              <a:t>M</a:t>
            </a:r>
            <a:r>
              <a:rPr sz="3950" b="1" spc="-35">
                <a:solidFill>
                  <a:srgbClr val="111340"/>
                </a:solidFill>
                <a:latin typeface="Calibri"/>
                <a:cs typeface="Calibri"/>
              </a:rPr>
              <a:t>a</a:t>
            </a:r>
            <a:r>
              <a:rPr sz="3950" b="1" spc="-30">
                <a:solidFill>
                  <a:srgbClr val="111340"/>
                </a:solidFill>
                <a:latin typeface="Calibri"/>
                <a:cs typeface="Calibri"/>
              </a:rPr>
              <a:t>n</a:t>
            </a:r>
            <a:r>
              <a:rPr sz="3950" b="1" spc="-35">
                <a:solidFill>
                  <a:srgbClr val="111340"/>
                </a:solidFill>
                <a:latin typeface="Calibri"/>
                <a:cs typeface="Calibri"/>
              </a:rPr>
              <a:t>a</a:t>
            </a:r>
            <a:r>
              <a:rPr sz="3950" b="1" spc="-70">
                <a:solidFill>
                  <a:srgbClr val="111340"/>
                </a:solidFill>
                <a:latin typeface="Calibri"/>
                <a:cs typeface="Calibri"/>
              </a:rPr>
              <a:t>g</a:t>
            </a:r>
            <a:r>
              <a:rPr sz="3950" b="1" spc="-30">
                <a:solidFill>
                  <a:srgbClr val="111340"/>
                </a:solidFill>
                <a:latin typeface="Calibri"/>
                <a:cs typeface="Calibri"/>
              </a:rPr>
              <a:t>eme</a:t>
            </a:r>
            <a:r>
              <a:rPr sz="3950" b="1" spc="-70">
                <a:solidFill>
                  <a:srgbClr val="111340"/>
                </a:solidFill>
                <a:latin typeface="Calibri"/>
                <a:cs typeface="Calibri"/>
              </a:rPr>
              <a:t>n</a:t>
            </a:r>
            <a:r>
              <a:rPr sz="3950" b="1">
                <a:solidFill>
                  <a:srgbClr val="111340"/>
                </a:solidFill>
                <a:latin typeface="Calibri"/>
                <a:cs typeface="Calibri"/>
              </a:rPr>
              <a:t>t</a:t>
            </a:r>
            <a:endParaRPr sz="3950">
              <a:latin typeface="Calibri"/>
              <a:cs typeface="Calibri"/>
            </a:endParaRPr>
          </a:p>
        </p:txBody>
      </p:sp>
      <p:sp>
        <p:nvSpPr>
          <p:cNvPr id="21" name="object 21"/>
          <p:cNvSpPr txBox="1"/>
          <p:nvPr/>
        </p:nvSpPr>
        <p:spPr>
          <a:xfrm>
            <a:off x="4492023" y="6120336"/>
            <a:ext cx="4872708" cy="1034706"/>
          </a:xfrm>
          <a:prstGeom prst="rect">
            <a:avLst/>
          </a:prstGeom>
        </p:spPr>
        <p:txBody>
          <a:bodyPr vert="horz" wrap="square" lIns="0" tIns="249554" rIns="0" bIns="0" rtlCol="0">
            <a:spAutoFit/>
          </a:bodyPr>
          <a:lstStyle/>
          <a:p>
            <a:pPr marL="12700" marR="5080">
              <a:lnSpc>
                <a:spcPct val="60800"/>
              </a:lnSpc>
              <a:spcBef>
                <a:spcPts val="1964"/>
              </a:spcBef>
            </a:pPr>
            <a:r>
              <a:rPr sz="3950" b="1" spc="-20">
                <a:solidFill>
                  <a:srgbClr val="111340"/>
                </a:solidFill>
                <a:latin typeface="Calibri"/>
                <a:cs typeface="Calibri"/>
              </a:rPr>
              <a:t>Land</a:t>
            </a:r>
            <a:r>
              <a:rPr sz="3950" b="1" spc="-65">
                <a:solidFill>
                  <a:srgbClr val="111340"/>
                </a:solidFill>
                <a:latin typeface="Calibri"/>
                <a:cs typeface="Calibri"/>
              </a:rPr>
              <a:t> </a:t>
            </a:r>
            <a:r>
              <a:rPr sz="3950" b="1" spc="5">
                <a:solidFill>
                  <a:srgbClr val="111340"/>
                </a:solidFill>
                <a:latin typeface="Calibri"/>
                <a:cs typeface="Calibri"/>
              </a:rPr>
              <a:t>&amp;</a:t>
            </a:r>
            <a:r>
              <a:rPr sz="3950" b="1" spc="-75">
                <a:solidFill>
                  <a:srgbClr val="111340"/>
                </a:solidFill>
                <a:latin typeface="Calibri"/>
                <a:cs typeface="Calibri"/>
              </a:rPr>
              <a:t> </a:t>
            </a:r>
            <a:r>
              <a:rPr sz="3950" b="1" spc="-30">
                <a:solidFill>
                  <a:srgbClr val="111340"/>
                </a:solidFill>
                <a:latin typeface="Calibri"/>
                <a:cs typeface="Calibri"/>
              </a:rPr>
              <a:t>Marine- </a:t>
            </a:r>
            <a:r>
              <a:rPr sz="3950" b="1" spc="-880">
                <a:solidFill>
                  <a:srgbClr val="111340"/>
                </a:solidFill>
                <a:latin typeface="Calibri"/>
                <a:cs typeface="Calibri"/>
              </a:rPr>
              <a:t> </a:t>
            </a:r>
            <a:r>
              <a:rPr sz="3950" b="1" spc="-25">
                <a:solidFill>
                  <a:srgbClr val="111340"/>
                </a:solidFill>
                <a:latin typeface="Calibri"/>
                <a:cs typeface="Calibri"/>
              </a:rPr>
              <a:t>Based </a:t>
            </a:r>
            <a:r>
              <a:rPr sz="3950" b="1" spc="-40">
                <a:solidFill>
                  <a:srgbClr val="111340"/>
                </a:solidFill>
                <a:latin typeface="Calibri"/>
                <a:cs typeface="Calibri"/>
              </a:rPr>
              <a:t>Sources </a:t>
            </a:r>
            <a:r>
              <a:rPr sz="3950" b="1" spc="-35">
                <a:solidFill>
                  <a:srgbClr val="111340"/>
                </a:solidFill>
                <a:latin typeface="Calibri"/>
                <a:cs typeface="Calibri"/>
              </a:rPr>
              <a:t> </a:t>
            </a:r>
            <a:r>
              <a:rPr sz="3950" b="1" spc="-15">
                <a:solidFill>
                  <a:srgbClr val="111340"/>
                </a:solidFill>
                <a:latin typeface="Calibri"/>
                <a:cs typeface="Calibri"/>
              </a:rPr>
              <a:t>of</a:t>
            </a:r>
            <a:r>
              <a:rPr sz="3950" b="1" spc="-50">
                <a:solidFill>
                  <a:srgbClr val="111340"/>
                </a:solidFill>
                <a:latin typeface="Calibri"/>
                <a:cs typeface="Calibri"/>
              </a:rPr>
              <a:t> </a:t>
            </a:r>
            <a:r>
              <a:rPr sz="3950" b="1" spc="-40">
                <a:solidFill>
                  <a:srgbClr val="111340"/>
                </a:solidFill>
                <a:latin typeface="Calibri"/>
                <a:cs typeface="Calibri"/>
              </a:rPr>
              <a:t>Pollution</a:t>
            </a:r>
            <a:endParaRPr sz="3950">
              <a:latin typeface="Calibri"/>
              <a:cs typeface="Calibri"/>
            </a:endParaRPr>
          </a:p>
        </p:txBody>
      </p:sp>
      <p:sp>
        <p:nvSpPr>
          <p:cNvPr id="22" name="object 22"/>
          <p:cNvSpPr txBox="1"/>
          <p:nvPr/>
        </p:nvSpPr>
        <p:spPr>
          <a:xfrm>
            <a:off x="4406480" y="8761585"/>
            <a:ext cx="5204180" cy="1034066"/>
          </a:xfrm>
          <a:prstGeom prst="rect">
            <a:avLst/>
          </a:prstGeom>
        </p:spPr>
        <p:txBody>
          <a:bodyPr vert="horz" wrap="square" lIns="0" tIns="248920" rIns="0" bIns="0" rtlCol="0">
            <a:spAutoFit/>
          </a:bodyPr>
          <a:lstStyle/>
          <a:p>
            <a:pPr marL="12700" marR="5080">
              <a:lnSpc>
                <a:spcPct val="60900"/>
              </a:lnSpc>
              <a:spcBef>
                <a:spcPts val="1960"/>
              </a:spcBef>
            </a:pPr>
            <a:r>
              <a:rPr sz="3950" b="1" spc="-30">
                <a:solidFill>
                  <a:srgbClr val="111340"/>
                </a:solidFill>
                <a:latin typeface="Calibri"/>
                <a:cs typeface="Calibri"/>
              </a:rPr>
              <a:t>Monitoring</a:t>
            </a:r>
            <a:r>
              <a:rPr sz="3950" b="1" spc="-114">
                <a:solidFill>
                  <a:srgbClr val="111340"/>
                </a:solidFill>
                <a:latin typeface="Calibri"/>
                <a:cs typeface="Calibri"/>
              </a:rPr>
              <a:t> </a:t>
            </a:r>
            <a:r>
              <a:rPr sz="3950" b="1" spc="5">
                <a:solidFill>
                  <a:srgbClr val="111340"/>
                </a:solidFill>
                <a:latin typeface="Calibri"/>
                <a:cs typeface="Calibri"/>
              </a:rPr>
              <a:t>&amp; </a:t>
            </a:r>
            <a:r>
              <a:rPr sz="3950" b="1" spc="-880">
                <a:solidFill>
                  <a:srgbClr val="111340"/>
                </a:solidFill>
                <a:latin typeface="Calibri"/>
                <a:cs typeface="Calibri"/>
              </a:rPr>
              <a:t> </a:t>
            </a:r>
            <a:r>
              <a:rPr sz="3950" b="1" spc="-55">
                <a:solidFill>
                  <a:srgbClr val="111340"/>
                </a:solidFill>
                <a:latin typeface="Calibri"/>
                <a:cs typeface="Calibri"/>
              </a:rPr>
              <a:t>Integrated </a:t>
            </a:r>
            <a:r>
              <a:rPr sz="3950" b="1" spc="-50">
                <a:solidFill>
                  <a:srgbClr val="111340"/>
                </a:solidFill>
                <a:latin typeface="Calibri"/>
                <a:cs typeface="Calibri"/>
              </a:rPr>
              <a:t> </a:t>
            </a:r>
            <a:r>
              <a:rPr sz="3950" b="1" spc="-60">
                <a:solidFill>
                  <a:srgbClr val="111340"/>
                </a:solidFill>
                <a:latin typeface="Calibri"/>
                <a:cs typeface="Calibri"/>
              </a:rPr>
              <a:t>Ecosystem </a:t>
            </a:r>
            <a:r>
              <a:rPr sz="3950" b="1" spc="-55">
                <a:solidFill>
                  <a:srgbClr val="111340"/>
                </a:solidFill>
                <a:latin typeface="Calibri"/>
                <a:cs typeface="Calibri"/>
              </a:rPr>
              <a:t> </a:t>
            </a:r>
            <a:r>
              <a:rPr sz="3950" b="1" spc="-30">
                <a:solidFill>
                  <a:srgbClr val="111340"/>
                </a:solidFill>
                <a:latin typeface="Calibri"/>
                <a:cs typeface="Calibri"/>
              </a:rPr>
              <a:t>Assessment</a:t>
            </a:r>
            <a:endParaRPr sz="3950">
              <a:latin typeface="Calibri"/>
              <a:cs typeface="Calibri"/>
            </a:endParaRPr>
          </a:p>
        </p:txBody>
      </p:sp>
      <p:sp>
        <p:nvSpPr>
          <p:cNvPr id="23" name="object 23"/>
          <p:cNvSpPr txBox="1"/>
          <p:nvPr/>
        </p:nvSpPr>
        <p:spPr>
          <a:xfrm>
            <a:off x="13790169" y="4110689"/>
            <a:ext cx="3990484" cy="1404872"/>
          </a:xfrm>
          <a:prstGeom prst="rect">
            <a:avLst/>
          </a:prstGeom>
        </p:spPr>
        <p:txBody>
          <a:bodyPr vert="horz" wrap="square" lIns="0" tIns="248920" rIns="0" bIns="0" rtlCol="0">
            <a:spAutoFit/>
          </a:bodyPr>
          <a:lstStyle/>
          <a:p>
            <a:pPr marL="12700" marR="5080">
              <a:lnSpc>
                <a:spcPct val="60900"/>
              </a:lnSpc>
              <a:spcBef>
                <a:spcPts val="1960"/>
              </a:spcBef>
            </a:pPr>
            <a:r>
              <a:rPr lang="en-US" sz="3950" b="1" spc="-55">
                <a:solidFill>
                  <a:srgbClr val="111340"/>
                </a:solidFill>
                <a:latin typeface="Calibri"/>
                <a:cs typeface="Calibri"/>
              </a:rPr>
              <a:t>Ecosystem-Based</a:t>
            </a:r>
            <a:r>
              <a:rPr sz="3950" b="1" spc="-30">
                <a:solidFill>
                  <a:srgbClr val="111340"/>
                </a:solidFill>
                <a:latin typeface="Calibri"/>
                <a:cs typeface="Calibri"/>
              </a:rPr>
              <a:t> </a:t>
            </a:r>
            <a:r>
              <a:rPr sz="3950" b="1" spc="-25">
                <a:solidFill>
                  <a:srgbClr val="111340"/>
                </a:solidFill>
                <a:latin typeface="Calibri"/>
                <a:cs typeface="Calibri"/>
              </a:rPr>
              <a:t> M</a:t>
            </a:r>
            <a:r>
              <a:rPr sz="3950" b="1" spc="-35">
                <a:solidFill>
                  <a:srgbClr val="111340"/>
                </a:solidFill>
                <a:latin typeface="Calibri"/>
                <a:cs typeface="Calibri"/>
              </a:rPr>
              <a:t>a</a:t>
            </a:r>
            <a:r>
              <a:rPr sz="3950" b="1" spc="-30">
                <a:solidFill>
                  <a:srgbClr val="111340"/>
                </a:solidFill>
                <a:latin typeface="Calibri"/>
                <a:cs typeface="Calibri"/>
              </a:rPr>
              <a:t>n</a:t>
            </a:r>
            <a:r>
              <a:rPr sz="3950" b="1" spc="-35">
                <a:solidFill>
                  <a:srgbClr val="111340"/>
                </a:solidFill>
                <a:latin typeface="Calibri"/>
                <a:cs typeface="Calibri"/>
              </a:rPr>
              <a:t>a</a:t>
            </a:r>
            <a:r>
              <a:rPr sz="3950" b="1" spc="-70">
                <a:solidFill>
                  <a:srgbClr val="111340"/>
                </a:solidFill>
                <a:latin typeface="Calibri"/>
                <a:cs typeface="Calibri"/>
              </a:rPr>
              <a:t>g</a:t>
            </a:r>
            <a:r>
              <a:rPr sz="3950" b="1" spc="-30">
                <a:solidFill>
                  <a:srgbClr val="111340"/>
                </a:solidFill>
                <a:latin typeface="Calibri"/>
                <a:cs typeface="Calibri"/>
              </a:rPr>
              <a:t>eme</a:t>
            </a:r>
            <a:r>
              <a:rPr sz="3950" b="1" spc="-70">
                <a:solidFill>
                  <a:srgbClr val="111340"/>
                </a:solidFill>
                <a:latin typeface="Calibri"/>
                <a:cs typeface="Calibri"/>
              </a:rPr>
              <a:t>n</a:t>
            </a:r>
            <a:r>
              <a:rPr sz="3950" b="1">
                <a:solidFill>
                  <a:srgbClr val="111340"/>
                </a:solidFill>
                <a:latin typeface="Calibri"/>
                <a:cs typeface="Calibri"/>
              </a:rPr>
              <a:t>t  </a:t>
            </a:r>
            <a:r>
              <a:rPr sz="3950" b="1" spc="-35">
                <a:solidFill>
                  <a:srgbClr val="111340"/>
                </a:solidFill>
                <a:latin typeface="Calibri"/>
                <a:cs typeface="Calibri"/>
              </a:rPr>
              <a:t>Approaches</a:t>
            </a:r>
            <a:endParaRPr sz="3950">
              <a:latin typeface="Calibri"/>
              <a:cs typeface="Calibri"/>
            </a:endParaRPr>
          </a:p>
        </p:txBody>
      </p:sp>
      <p:sp>
        <p:nvSpPr>
          <p:cNvPr id="24" name="object 24"/>
          <p:cNvSpPr txBox="1"/>
          <p:nvPr/>
        </p:nvSpPr>
        <p:spPr>
          <a:xfrm>
            <a:off x="14051364" y="7155042"/>
            <a:ext cx="3483610" cy="1361440"/>
          </a:xfrm>
          <a:prstGeom prst="rect">
            <a:avLst/>
          </a:prstGeom>
        </p:spPr>
        <p:txBody>
          <a:bodyPr vert="horz" wrap="square" lIns="0" tIns="249554" rIns="0" bIns="0" rtlCol="0">
            <a:spAutoFit/>
          </a:bodyPr>
          <a:lstStyle/>
          <a:p>
            <a:pPr marL="12700" marR="5080">
              <a:lnSpc>
                <a:spcPct val="60800"/>
              </a:lnSpc>
              <a:spcBef>
                <a:spcPts val="1964"/>
              </a:spcBef>
            </a:pPr>
            <a:r>
              <a:rPr sz="3950" b="1" spc="-35">
                <a:solidFill>
                  <a:srgbClr val="111340"/>
                </a:solidFill>
                <a:latin typeface="Calibri"/>
                <a:cs typeface="Calibri"/>
              </a:rPr>
              <a:t>Knowledge </a:t>
            </a:r>
            <a:r>
              <a:rPr sz="3950" b="1" spc="-30">
                <a:solidFill>
                  <a:srgbClr val="111340"/>
                </a:solidFill>
                <a:latin typeface="Calibri"/>
                <a:cs typeface="Calibri"/>
              </a:rPr>
              <a:t> </a:t>
            </a:r>
            <a:r>
              <a:rPr sz="3950" b="1" spc="-35">
                <a:solidFill>
                  <a:srgbClr val="111340"/>
                </a:solidFill>
                <a:latin typeface="Calibri"/>
                <a:cs typeface="Calibri"/>
              </a:rPr>
              <a:t>Management</a:t>
            </a:r>
            <a:r>
              <a:rPr sz="3950" b="1" spc="-30">
                <a:solidFill>
                  <a:srgbClr val="111340"/>
                </a:solidFill>
                <a:latin typeface="Calibri"/>
                <a:cs typeface="Calibri"/>
              </a:rPr>
              <a:t> </a:t>
            </a:r>
            <a:r>
              <a:rPr sz="3950" b="1" spc="5">
                <a:solidFill>
                  <a:srgbClr val="111340"/>
                </a:solidFill>
                <a:latin typeface="Calibri"/>
                <a:cs typeface="Calibri"/>
              </a:rPr>
              <a:t>&amp; </a:t>
            </a:r>
            <a:r>
              <a:rPr sz="3950" b="1" spc="10">
                <a:solidFill>
                  <a:srgbClr val="111340"/>
                </a:solidFill>
                <a:latin typeface="Calibri"/>
                <a:cs typeface="Calibri"/>
              </a:rPr>
              <a:t> </a:t>
            </a:r>
            <a:r>
              <a:rPr sz="3950" b="1" spc="-30">
                <a:solidFill>
                  <a:srgbClr val="111340"/>
                </a:solidFill>
                <a:latin typeface="Calibri"/>
                <a:cs typeface="Calibri"/>
              </a:rPr>
              <a:t>Commun</a:t>
            </a:r>
            <a:r>
              <a:rPr sz="3950" b="1" spc="-35">
                <a:solidFill>
                  <a:srgbClr val="111340"/>
                </a:solidFill>
                <a:latin typeface="Calibri"/>
                <a:cs typeface="Calibri"/>
              </a:rPr>
              <a:t>i</a:t>
            </a:r>
            <a:r>
              <a:rPr sz="3950" b="1" spc="-55">
                <a:solidFill>
                  <a:srgbClr val="111340"/>
                </a:solidFill>
                <a:latin typeface="Calibri"/>
                <a:cs typeface="Calibri"/>
              </a:rPr>
              <a:t>c</a:t>
            </a:r>
            <a:r>
              <a:rPr sz="3950" b="1" spc="-75">
                <a:solidFill>
                  <a:srgbClr val="111340"/>
                </a:solidFill>
                <a:latin typeface="Calibri"/>
                <a:cs typeface="Calibri"/>
              </a:rPr>
              <a:t>a</a:t>
            </a:r>
            <a:r>
              <a:rPr sz="3950" b="1" spc="-30">
                <a:solidFill>
                  <a:srgbClr val="111340"/>
                </a:solidFill>
                <a:latin typeface="Calibri"/>
                <a:cs typeface="Calibri"/>
              </a:rPr>
              <a:t>t</a:t>
            </a:r>
            <a:r>
              <a:rPr sz="3950" b="1" spc="-35">
                <a:solidFill>
                  <a:srgbClr val="111340"/>
                </a:solidFill>
                <a:latin typeface="Calibri"/>
                <a:cs typeface="Calibri"/>
              </a:rPr>
              <a:t>io</a:t>
            </a:r>
            <a:r>
              <a:rPr sz="3950" b="1" spc="-30">
                <a:solidFill>
                  <a:srgbClr val="111340"/>
                </a:solidFill>
                <a:latin typeface="Calibri"/>
                <a:cs typeface="Calibri"/>
              </a:rPr>
              <a:t>n</a:t>
            </a:r>
            <a:r>
              <a:rPr sz="3950" b="1">
                <a:solidFill>
                  <a:srgbClr val="111340"/>
                </a:solidFill>
                <a:latin typeface="Calibri"/>
                <a:cs typeface="Calibri"/>
              </a:rPr>
              <a:t>s</a:t>
            </a:r>
            <a:endParaRPr sz="3950">
              <a:latin typeface="Calibri"/>
              <a:cs typeface="Calibri"/>
            </a:endParaRPr>
          </a:p>
        </p:txBody>
      </p:sp>
      <p:sp>
        <p:nvSpPr>
          <p:cNvPr id="26" name="object 26"/>
          <p:cNvSpPr txBox="1">
            <a:spLocks noGrp="1"/>
          </p:cNvSpPr>
          <p:nvPr>
            <p:ph type="title"/>
          </p:nvPr>
        </p:nvSpPr>
        <p:spPr>
          <a:xfrm>
            <a:off x="2644350" y="395160"/>
            <a:ext cx="15865900" cy="1128514"/>
          </a:xfrm>
          <a:prstGeom prst="rect">
            <a:avLst/>
          </a:prstGeom>
        </p:spPr>
        <p:txBody>
          <a:bodyPr vert="horz" wrap="square" lIns="0" tIns="12700" rIns="0" bIns="0" rtlCol="0">
            <a:spAutoFit/>
          </a:bodyPr>
          <a:lstStyle/>
          <a:p>
            <a:pPr marL="12700">
              <a:lnSpc>
                <a:spcPct val="100000"/>
              </a:lnSpc>
              <a:spcBef>
                <a:spcPts val="100"/>
              </a:spcBef>
            </a:pPr>
            <a:r>
              <a:rPr lang="en-US" sz="7250" spc="-540"/>
              <a:t>Thematic Approach: Summary of Activities</a:t>
            </a:r>
            <a:endParaRPr sz="7250"/>
          </a:p>
        </p:txBody>
      </p:sp>
      <p:pic>
        <p:nvPicPr>
          <p:cNvPr id="3074" name="Picture 2" descr="Image result for marine litter clipart black and white">
            <a:extLst>
              <a:ext uri="{FF2B5EF4-FFF2-40B4-BE49-F238E27FC236}">
                <a16:creationId xmlns:a16="http://schemas.microsoft.com/office/drawing/2014/main" id="{8C5741A1-61B6-2E12-606E-489AC0FC2A3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4359"/>
          <a:stretch/>
        </p:blipFill>
        <p:spPr bwMode="auto">
          <a:xfrm>
            <a:off x="2306891" y="5574991"/>
            <a:ext cx="2244050" cy="208197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1,793 Tech Ecosystem Icon Illustrations &amp; Clip Art - iStock">
            <a:extLst>
              <a:ext uri="{FF2B5EF4-FFF2-40B4-BE49-F238E27FC236}">
                <a16:creationId xmlns:a16="http://schemas.microsoft.com/office/drawing/2014/main" id="{F4532C75-6DFD-128C-7F6B-E87DF4C8D16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09041" y="3753479"/>
            <a:ext cx="2003097" cy="200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1067552" y="7562850"/>
            <a:ext cx="18958287" cy="3352800"/>
          </a:xfrm>
        </p:spPr>
        <p:txBody>
          <a:bodyPr>
            <a:noAutofit/>
          </a:bodyPr>
          <a:lstStyle/>
          <a:p>
            <a:pPr algn="l"/>
            <a:r>
              <a:rPr lang="en-US" sz="8000">
                <a:solidFill>
                  <a:srgbClr val="002060"/>
                </a:solidFill>
                <a:latin typeface="Arial"/>
                <a:cs typeface="Arial"/>
              </a:rPr>
              <a:t>A.</a:t>
            </a:r>
            <a:r>
              <a:rPr lang="en-US" sz="8000" spc="-30">
                <a:solidFill>
                  <a:srgbClr val="002060"/>
                </a:solidFill>
                <a:latin typeface="Arial"/>
                <a:cs typeface="Arial"/>
              </a:rPr>
              <a:t> </a:t>
            </a:r>
            <a:r>
              <a:rPr lang="en-US" sz="8000" spc="5" err="1">
                <a:solidFill>
                  <a:srgbClr val="002060"/>
                </a:solidFill>
                <a:latin typeface="Arial"/>
                <a:cs typeface="Arial"/>
              </a:rPr>
              <a:t>Programme</a:t>
            </a:r>
            <a:r>
              <a:rPr lang="en-US" sz="8000" spc="5">
                <a:solidFill>
                  <a:srgbClr val="002060"/>
                </a:solidFill>
                <a:latin typeface="Arial"/>
                <a:cs typeface="Arial"/>
              </a:rPr>
              <a:t> Coordination and Management </a:t>
            </a:r>
            <a:br>
              <a:rPr lang="en-US"/>
            </a:br>
            <a:endParaRPr lang="en-US" sz="3600"/>
          </a:p>
        </p:txBody>
      </p:sp>
      <p:pic>
        <p:nvPicPr>
          <p:cNvPr id="4104" name="Picture 8" descr="The ocean is swimming in plastic and it&amp;#39;s getting worse – we need connected  global policies now">
            <a:extLst>
              <a:ext uri="{FF2B5EF4-FFF2-40B4-BE49-F238E27FC236}">
                <a16:creationId xmlns:a16="http://schemas.microsoft.com/office/drawing/2014/main" id="{069FB3F9-9588-46FD-89B1-FA7B0CB0932C}"/>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33750" b="33750"/>
          <a:stretch>
            <a:fillRect/>
          </a:stretch>
        </p:blipFill>
        <p:spPr bwMode="auto">
          <a:xfrm>
            <a:off x="1" y="0"/>
            <a:ext cx="20104100" cy="75628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object 33">
            <a:extLst>
              <a:ext uri="{FF2B5EF4-FFF2-40B4-BE49-F238E27FC236}">
                <a16:creationId xmlns:a16="http://schemas.microsoft.com/office/drawing/2014/main" id="{8435494F-4A63-7B71-C00E-E495208DD43D}"/>
              </a:ext>
            </a:extLst>
          </p:cNvPr>
          <p:cNvGrpSpPr/>
          <p:nvPr/>
        </p:nvGrpSpPr>
        <p:grpSpPr>
          <a:xfrm>
            <a:off x="16730610" y="9975982"/>
            <a:ext cx="3276324" cy="1136480"/>
            <a:chOff x="7612561" y="4837502"/>
            <a:chExt cx="3295383" cy="1019281"/>
          </a:xfrm>
        </p:grpSpPr>
        <p:pic>
          <p:nvPicPr>
            <p:cNvPr id="9" name="object 34">
              <a:extLst>
                <a:ext uri="{FF2B5EF4-FFF2-40B4-BE49-F238E27FC236}">
                  <a16:creationId xmlns:a16="http://schemas.microsoft.com/office/drawing/2014/main" id="{0A0ED843-934D-58E4-BC72-8C578B291C3C}"/>
                </a:ext>
              </a:extLst>
            </p:cNvPr>
            <p:cNvPicPr/>
            <p:nvPr/>
          </p:nvPicPr>
          <p:blipFill>
            <a:blip r:embed="rId3" cstate="print"/>
            <a:stretch>
              <a:fillRect/>
            </a:stretch>
          </p:blipFill>
          <p:spPr>
            <a:xfrm>
              <a:off x="7612561" y="5062472"/>
              <a:ext cx="2232112" cy="524093"/>
            </a:xfrm>
            <a:prstGeom prst="rect">
              <a:avLst/>
            </a:prstGeom>
          </p:spPr>
        </p:pic>
        <p:pic>
          <p:nvPicPr>
            <p:cNvPr id="10" name="object 35">
              <a:extLst>
                <a:ext uri="{FF2B5EF4-FFF2-40B4-BE49-F238E27FC236}">
                  <a16:creationId xmlns:a16="http://schemas.microsoft.com/office/drawing/2014/main" id="{C9E34C31-3956-A4FD-B2D3-0212FBD116D6}"/>
                </a:ext>
              </a:extLst>
            </p:cNvPr>
            <p:cNvPicPr/>
            <p:nvPr/>
          </p:nvPicPr>
          <p:blipFill>
            <a:blip r:embed="rId4" cstate="print"/>
            <a:stretch>
              <a:fillRect/>
            </a:stretch>
          </p:blipFill>
          <p:spPr>
            <a:xfrm>
              <a:off x="9729756" y="4837502"/>
              <a:ext cx="1178188" cy="1019281"/>
            </a:xfrm>
            <a:prstGeom prst="rect">
              <a:avLst/>
            </a:prstGeom>
          </p:spPr>
        </p:pic>
      </p:grpSp>
      <p:grpSp>
        <p:nvGrpSpPr>
          <p:cNvPr id="5" name="object 5">
            <a:extLst>
              <a:ext uri="{FF2B5EF4-FFF2-40B4-BE49-F238E27FC236}">
                <a16:creationId xmlns:a16="http://schemas.microsoft.com/office/drawing/2014/main" id="{95604CE2-9270-26CC-EC17-F778E9DEE2FA}"/>
              </a:ext>
            </a:extLst>
          </p:cNvPr>
          <p:cNvGrpSpPr/>
          <p:nvPr/>
        </p:nvGrpSpPr>
        <p:grpSpPr>
          <a:xfrm>
            <a:off x="13837497" y="9835382"/>
            <a:ext cx="2767882" cy="1480318"/>
            <a:chOff x="653796" y="4986528"/>
            <a:chExt cx="3199130" cy="1732914"/>
          </a:xfrm>
        </p:grpSpPr>
        <p:pic>
          <p:nvPicPr>
            <p:cNvPr id="11" name="object 6">
              <a:extLst>
                <a:ext uri="{FF2B5EF4-FFF2-40B4-BE49-F238E27FC236}">
                  <a16:creationId xmlns:a16="http://schemas.microsoft.com/office/drawing/2014/main" id="{BC4B8DB5-88A3-FB0D-269D-43EF9B9B462F}"/>
                </a:ext>
              </a:extLst>
            </p:cNvPr>
            <p:cNvPicPr/>
            <p:nvPr/>
          </p:nvPicPr>
          <p:blipFill>
            <a:blip r:embed="rId5" cstate="print"/>
            <a:stretch>
              <a:fillRect/>
            </a:stretch>
          </p:blipFill>
          <p:spPr>
            <a:xfrm>
              <a:off x="2429256" y="5151120"/>
              <a:ext cx="1423415" cy="1402079"/>
            </a:xfrm>
            <a:prstGeom prst="rect">
              <a:avLst/>
            </a:prstGeom>
          </p:spPr>
        </p:pic>
        <p:pic>
          <p:nvPicPr>
            <p:cNvPr id="12" name="object 7">
              <a:extLst>
                <a:ext uri="{FF2B5EF4-FFF2-40B4-BE49-F238E27FC236}">
                  <a16:creationId xmlns:a16="http://schemas.microsoft.com/office/drawing/2014/main" id="{A3F9C900-B008-BF18-E14F-9ADA4890BAEF}"/>
                </a:ext>
              </a:extLst>
            </p:cNvPr>
            <p:cNvPicPr/>
            <p:nvPr/>
          </p:nvPicPr>
          <p:blipFill>
            <a:blip r:embed="rId6" cstate="print"/>
            <a:stretch>
              <a:fillRect/>
            </a:stretch>
          </p:blipFill>
          <p:spPr>
            <a:xfrm>
              <a:off x="653796" y="4986528"/>
              <a:ext cx="1731263" cy="1732787"/>
            </a:xfrm>
            <a:prstGeom prst="rect">
              <a:avLst/>
            </a:prstGeom>
          </p:spPr>
        </p:pic>
      </p:grpSp>
    </p:spTree>
    <p:extLst>
      <p:ext uri="{BB962C8B-B14F-4D97-AF65-F5344CB8AC3E}">
        <p14:creationId xmlns:p14="http://schemas.microsoft.com/office/powerpoint/2010/main" val="63115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761709" y="6616570"/>
            <a:ext cx="1706079" cy="853069"/>
          </a:xfrm>
          <a:prstGeom prst="rect">
            <a:avLst/>
          </a:prstGeom>
        </p:spPr>
      </p:pic>
      <p:grpSp>
        <p:nvGrpSpPr>
          <p:cNvPr id="3" name="object 3"/>
          <p:cNvGrpSpPr/>
          <p:nvPr/>
        </p:nvGrpSpPr>
        <p:grpSpPr>
          <a:xfrm>
            <a:off x="7006564" y="2957091"/>
            <a:ext cx="6711950" cy="2015489"/>
            <a:chOff x="7006564" y="2957091"/>
            <a:chExt cx="6711950" cy="2015489"/>
          </a:xfrm>
        </p:grpSpPr>
        <p:sp>
          <p:nvSpPr>
            <p:cNvPr id="4" name="object 4"/>
            <p:cNvSpPr/>
            <p:nvPr/>
          </p:nvSpPr>
          <p:spPr>
            <a:xfrm>
              <a:off x="8460915" y="2962327"/>
              <a:ext cx="5252720" cy="2004695"/>
            </a:xfrm>
            <a:custGeom>
              <a:avLst/>
              <a:gdLst/>
              <a:ahLst/>
              <a:cxnLst/>
              <a:rect l="l" t="t" r="r" b="b"/>
              <a:pathLst>
                <a:path w="5252719" h="2004695">
                  <a:moveTo>
                    <a:pt x="0" y="1002314"/>
                  </a:moveTo>
                  <a:lnTo>
                    <a:pt x="647053" y="519862"/>
                  </a:lnTo>
                  <a:lnTo>
                    <a:pt x="647053" y="751735"/>
                  </a:lnTo>
                  <a:lnTo>
                    <a:pt x="1025240" y="751735"/>
                  </a:lnTo>
                  <a:lnTo>
                    <a:pt x="1025240" y="0"/>
                  </a:lnTo>
                  <a:lnTo>
                    <a:pt x="5252252" y="0"/>
                  </a:lnTo>
                  <a:lnTo>
                    <a:pt x="5252252" y="2004628"/>
                  </a:lnTo>
                  <a:lnTo>
                    <a:pt x="1025240" y="2004628"/>
                  </a:lnTo>
                  <a:lnTo>
                    <a:pt x="1025240" y="1252892"/>
                  </a:lnTo>
                  <a:lnTo>
                    <a:pt x="647053" y="1252892"/>
                  </a:lnTo>
                  <a:lnTo>
                    <a:pt x="647053" y="1484765"/>
                  </a:lnTo>
                  <a:lnTo>
                    <a:pt x="0" y="1002314"/>
                  </a:lnTo>
                  <a:close/>
                </a:path>
              </a:pathLst>
            </a:custGeom>
            <a:ln w="10473">
              <a:solidFill>
                <a:srgbClr val="2E528F"/>
              </a:solidFill>
            </a:ln>
          </p:spPr>
          <p:txBody>
            <a:bodyPr wrap="square" lIns="0" tIns="0" rIns="0" bIns="0" rtlCol="0"/>
            <a:lstStyle/>
            <a:p>
              <a:endParaRPr/>
            </a:p>
          </p:txBody>
        </p:sp>
        <p:pic>
          <p:nvPicPr>
            <p:cNvPr id="5" name="object 5"/>
            <p:cNvPicPr/>
            <p:nvPr/>
          </p:nvPicPr>
          <p:blipFill>
            <a:blip r:embed="rId3" cstate="print"/>
            <a:stretch>
              <a:fillRect/>
            </a:stretch>
          </p:blipFill>
          <p:spPr>
            <a:xfrm>
              <a:off x="12473942" y="3142051"/>
              <a:ext cx="904900" cy="1689283"/>
            </a:xfrm>
            <a:prstGeom prst="rect">
              <a:avLst/>
            </a:prstGeom>
          </p:spPr>
        </p:pic>
        <p:pic>
          <p:nvPicPr>
            <p:cNvPr id="6" name="object 6"/>
            <p:cNvPicPr/>
            <p:nvPr/>
          </p:nvPicPr>
          <p:blipFill>
            <a:blip r:embed="rId4" cstate="print"/>
            <a:stretch>
              <a:fillRect/>
            </a:stretch>
          </p:blipFill>
          <p:spPr>
            <a:xfrm>
              <a:off x="9563146" y="3449972"/>
              <a:ext cx="2742381" cy="746551"/>
            </a:xfrm>
            <a:prstGeom prst="rect">
              <a:avLst/>
            </a:prstGeom>
          </p:spPr>
        </p:pic>
        <p:sp>
          <p:nvSpPr>
            <p:cNvPr id="7" name="object 7"/>
            <p:cNvSpPr/>
            <p:nvPr/>
          </p:nvSpPr>
          <p:spPr>
            <a:xfrm>
              <a:off x="7011801" y="3475111"/>
              <a:ext cx="1403985" cy="941705"/>
            </a:xfrm>
            <a:custGeom>
              <a:avLst/>
              <a:gdLst/>
              <a:ahLst/>
              <a:cxnLst/>
              <a:rect l="l" t="t" r="r" b="b"/>
              <a:pathLst>
                <a:path w="1403984" h="941704">
                  <a:moveTo>
                    <a:pt x="1246975" y="0"/>
                  </a:moveTo>
                  <a:lnTo>
                    <a:pt x="156893" y="0"/>
                  </a:lnTo>
                  <a:lnTo>
                    <a:pt x="107303" y="7998"/>
                  </a:lnTo>
                  <a:lnTo>
                    <a:pt x="64235" y="30271"/>
                  </a:lnTo>
                  <a:lnTo>
                    <a:pt x="30271" y="64235"/>
                  </a:lnTo>
                  <a:lnTo>
                    <a:pt x="7998" y="107303"/>
                  </a:lnTo>
                  <a:lnTo>
                    <a:pt x="0" y="156893"/>
                  </a:lnTo>
                  <a:lnTo>
                    <a:pt x="0" y="784454"/>
                  </a:lnTo>
                  <a:lnTo>
                    <a:pt x="7998" y="834049"/>
                  </a:lnTo>
                  <a:lnTo>
                    <a:pt x="30271" y="877121"/>
                  </a:lnTo>
                  <a:lnTo>
                    <a:pt x="64235" y="911085"/>
                  </a:lnTo>
                  <a:lnTo>
                    <a:pt x="107303" y="933359"/>
                  </a:lnTo>
                  <a:lnTo>
                    <a:pt x="156893" y="941358"/>
                  </a:lnTo>
                  <a:lnTo>
                    <a:pt x="1246975" y="941358"/>
                  </a:lnTo>
                  <a:lnTo>
                    <a:pt x="1296564" y="933359"/>
                  </a:lnTo>
                  <a:lnTo>
                    <a:pt x="1339633" y="911085"/>
                  </a:lnTo>
                  <a:lnTo>
                    <a:pt x="1373596" y="877121"/>
                  </a:lnTo>
                  <a:lnTo>
                    <a:pt x="1395869" y="834049"/>
                  </a:lnTo>
                  <a:lnTo>
                    <a:pt x="1403868" y="784454"/>
                  </a:lnTo>
                  <a:lnTo>
                    <a:pt x="1403868" y="156893"/>
                  </a:lnTo>
                  <a:lnTo>
                    <a:pt x="1395869" y="107303"/>
                  </a:lnTo>
                  <a:lnTo>
                    <a:pt x="1373596" y="64235"/>
                  </a:lnTo>
                  <a:lnTo>
                    <a:pt x="1339633" y="30271"/>
                  </a:lnTo>
                  <a:lnTo>
                    <a:pt x="1296564" y="7998"/>
                  </a:lnTo>
                  <a:lnTo>
                    <a:pt x="1246975" y="0"/>
                  </a:lnTo>
                  <a:close/>
                </a:path>
              </a:pathLst>
            </a:custGeom>
            <a:solidFill>
              <a:srgbClr val="4471C4"/>
            </a:solidFill>
          </p:spPr>
          <p:txBody>
            <a:bodyPr wrap="square" lIns="0" tIns="0" rIns="0" bIns="0" rtlCol="0"/>
            <a:lstStyle/>
            <a:p>
              <a:endParaRPr/>
            </a:p>
          </p:txBody>
        </p:sp>
        <p:sp>
          <p:nvSpPr>
            <p:cNvPr id="8" name="object 8"/>
            <p:cNvSpPr/>
            <p:nvPr/>
          </p:nvSpPr>
          <p:spPr>
            <a:xfrm>
              <a:off x="7011801" y="3475111"/>
              <a:ext cx="1403985" cy="941705"/>
            </a:xfrm>
            <a:custGeom>
              <a:avLst/>
              <a:gdLst/>
              <a:ahLst/>
              <a:cxnLst/>
              <a:rect l="l" t="t" r="r" b="b"/>
              <a:pathLst>
                <a:path w="1403984" h="941704">
                  <a:moveTo>
                    <a:pt x="0" y="156893"/>
                  </a:moveTo>
                  <a:lnTo>
                    <a:pt x="7998" y="107303"/>
                  </a:lnTo>
                  <a:lnTo>
                    <a:pt x="30271" y="64235"/>
                  </a:lnTo>
                  <a:lnTo>
                    <a:pt x="64235" y="30271"/>
                  </a:lnTo>
                  <a:lnTo>
                    <a:pt x="107303" y="7998"/>
                  </a:lnTo>
                  <a:lnTo>
                    <a:pt x="156893" y="0"/>
                  </a:lnTo>
                  <a:lnTo>
                    <a:pt x="1246975" y="0"/>
                  </a:lnTo>
                  <a:lnTo>
                    <a:pt x="1296564" y="7998"/>
                  </a:lnTo>
                  <a:lnTo>
                    <a:pt x="1339633" y="30271"/>
                  </a:lnTo>
                  <a:lnTo>
                    <a:pt x="1373596" y="64235"/>
                  </a:lnTo>
                  <a:lnTo>
                    <a:pt x="1395869" y="107303"/>
                  </a:lnTo>
                  <a:lnTo>
                    <a:pt x="1403868" y="156893"/>
                  </a:lnTo>
                  <a:lnTo>
                    <a:pt x="1403868" y="784454"/>
                  </a:lnTo>
                  <a:lnTo>
                    <a:pt x="1395869" y="834049"/>
                  </a:lnTo>
                  <a:lnTo>
                    <a:pt x="1373596" y="877121"/>
                  </a:lnTo>
                  <a:lnTo>
                    <a:pt x="1339633" y="911085"/>
                  </a:lnTo>
                  <a:lnTo>
                    <a:pt x="1296564" y="933359"/>
                  </a:lnTo>
                  <a:lnTo>
                    <a:pt x="1246975" y="941358"/>
                  </a:lnTo>
                  <a:lnTo>
                    <a:pt x="156893" y="941358"/>
                  </a:lnTo>
                  <a:lnTo>
                    <a:pt x="107303" y="933359"/>
                  </a:lnTo>
                  <a:lnTo>
                    <a:pt x="64235" y="911085"/>
                  </a:lnTo>
                  <a:lnTo>
                    <a:pt x="30271" y="877121"/>
                  </a:lnTo>
                  <a:lnTo>
                    <a:pt x="7998" y="834049"/>
                  </a:lnTo>
                  <a:lnTo>
                    <a:pt x="0" y="784454"/>
                  </a:lnTo>
                  <a:lnTo>
                    <a:pt x="0" y="156893"/>
                  </a:lnTo>
                  <a:close/>
                </a:path>
              </a:pathLst>
            </a:custGeom>
            <a:ln w="10473">
              <a:solidFill>
                <a:srgbClr val="2E528F"/>
              </a:solidFill>
            </a:ln>
          </p:spPr>
          <p:txBody>
            <a:bodyPr wrap="square" lIns="0" tIns="0" rIns="0" bIns="0" rtlCol="0"/>
            <a:lstStyle/>
            <a:p>
              <a:endParaRPr/>
            </a:p>
          </p:txBody>
        </p:sp>
      </p:grpSp>
      <p:sp>
        <p:nvSpPr>
          <p:cNvPr id="9" name="object 9"/>
          <p:cNvSpPr txBox="1">
            <a:spLocks noGrp="1"/>
          </p:cNvSpPr>
          <p:nvPr>
            <p:ph type="title"/>
          </p:nvPr>
        </p:nvSpPr>
        <p:spPr>
          <a:xfrm>
            <a:off x="2821587" y="477131"/>
            <a:ext cx="14458950" cy="1130935"/>
          </a:xfrm>
          <a:prstGeom prst="rect">
            <a:avLst/>
          </a:prstGeom>
        </p:spPr>
        <p:txBody>
          <a:bodyPr vert="horz" wrap="square" lIns="0" tIns="12700" rIns="0" bIns="0" rtlCol="0">
            <a:spAutoFit/>
          </a:bodyPr>
          <a:lstStyle/>
          <a:p>
            <a:pPr marL="12700">
              <a:lnSpc>
                <a:spcPct val="100000"/>
              </a:lnSpc>
              <a:spcBef>
                <a:spcPts val="100"/>
              </a:spcBef>
            </a:pPr>
            <a:r>
              <a:rPr sz="7250" spc="-20"/>
              <a:t>Implementation</a:t>
            </a:r>
            <a:r>
              <a:rPr sz="7250" spc="25"/>
              <a:t> </a:t>
            </a:r>
            <a:r>
              <a:rPr sz="7250" spc="-15"/>
              <a:t>through</a:t>
            </a:r>
            <a:r>
              <a:rPr sz="7250" spc="-5"/>
              <a:t> </a:t>
            </a:r>
            <a:r>
              <a:rPr sz="7250" spc="-25"/>
              <a:t>Partnerships</a:t>
            </a:r>
            <a:endParaRPr sz="7250"/>
          </a:p>
        </p:txBody>
      </p:sp>
      <p:sp>
        <p:nvSpPr>
          <p:cNvPr id="10" name="object 10"/>
          <p:cNvSpPr txBox="1"/>
          <p:nvPr/>
        </p:nvSpPr>
        <p:spPr>
          <a:xfrm>
            <a:off x="7519958" y="1472080"/>
            <a:ext cx="5064125" cy="1130935"/>
          </a:xfrm>
          <a:prstGeom prst="rect">
            <a:avLst/>
          </a:prstGeom>
        </p:spPr>
        <p:txBody>
          <a:bodyPr vert="horz" wrap="square" lIns="0" tIns="12700" rIns="0" bIns="0" rtlCol="0">
            <a:spAutoFit/>
          </a:bodyPr>
          <a:lstStyle/>
          <a:p>
            <a:pPr marL="12700">
              <a:lnSpc>
                <a:spcPct val="100000"/>
              </a:lnSpc>
              <a:spcBef>
                <a:spcPts val="100"/>
              </a:spcBef>
            </a:pPr>
            <a:r>
              <a:rPr sz="7250" b="1" spc="-25">
                <a:latin typeface="Calibri"/>
                <a:cs typeface="Calibri"/>
              </a:rPr>
              <a:t>RACs </a:t>
            </a:r>
            <a:r>
              <a:rPr sz="7250" b="1">
                <a:latin typeface="Calibri"/>
                <a:cs typeface="Calibri"/>
              </a:rPr>
              <a:t>&amp;</a:t>
            </a:r>
            <a:r>
              <a:rPr sz="7250" b="1" spc="-45">
                <a:latin typeface="Calibri"/>
                <a:cs typeface="Calibri"/>
              </a:rPr>
              <a:t> </a:t>
            </a:r>
            <a:r>
              <a:rPr sz="7250" b="1">
                <a:latin typeface="Calibri"/>
                <a:cs typeface="Calibri"/>
              </a:rPr>
              <a:t>RANs</a:t>
            </a:r>
            <a:endParaRPr sz="7250">
              <a:latin typeface="Calibri"/>
              <a:cs typeface="Calibri"/>
            </a:endParaRPr>
          </a:p>
        </p:txBody>
      </p:sp>
      <p:grpSp>
        <p:nvGrpSpPr>
          <p:cNvPr id="11" name="object 11"/>
          <p:cNvGrpSpPr/>
          <p:nvPr/>
        </p:nvGrpSpPr>
        <p:grpSpPr>
          <a:xfrm>
            <a:off x="2771289" y="4998007"/>
            <a:ext cx="4346575" cy="2520950"/>
            <a:chOff x="2771289" y="4998007"/>
            <a:chExt cx="4346575" cy="2520950"/>
          </a:xfrm>
        </p:grpSpPr>
        <p:sp>
          <p:nvSpPr>
            <p:cNvPr id="12" name="object 12"/>
            <p:cNvSpPr/>
            <p:nvPr/>
          </p:nvSpPr>
          <p:spPr>
            <a:xfrm>
              <a:off x="5108975" y="5548862"/>
              <a:ext cx="0" cy="1967230"/>
            </a:xfrm>
            <a:custGeom>
              <a:avLst/>
              <a:gdLst/>
              <a:ahLst/>
              <a:cxnLst/>
              <a:rect l="l" t="t" r="r" b="b"/>
              <a:pathLst>
                <a:path h="1967229">
                  <a:moveTo>
                    <a:pt x="0" y="0"/>
                  </a:moveTo>
                  <a:lnTo>
                    <a:pt x="0" y="1966798"/>
                  </a:lnTo>
                </a:path>
              </a:pathLst>
            </a:custGeom>
            <a:ln w="5236">
              <a:solidFill>
                <a:srgbClr val="4471C4"/>
              </a:solidFill>
            </a:ln>
          </p:spPr>
          <p:txBody>
            <a:bodyPr wrap="square" lIns="0" tIns="0" rIns="0" bIns="0" rtlCol="0"/>
            <a:lstStyle/>
            <a:p>
              <a:endParaRPr/>
            </a:p>
          </p:txBody>
        </p:sp>
        <p:pic>
          <p:nvPicPr>
            <p:cNvPr id="13" name="object 13"/>
            <p:cNvPicPr/>
            <p:nvPr/>
          </p:nvPicPr>
          <p:blipFill>
            <a:blip r:embed="rId5" cstate="print"/>
            <a:stretch>
              <a:fillRect/>
            </a:stretch>
          </p:blipFill>
          <p:spPr>
            <a:xfrm>
              <a:off x="3007581" y="5818945"/>
              <a:ext cx="1193968" cy="878840"/>
            </a:xfrm>
            <a:prstGeom prst="rect">
              <a:avLst/>
            </a:prstGeom>
          </p:spPr>
        </p:pic>
        <p:pic>
          <p:nvPicPr>
            <p:cNvPr id="14" name="object 14"/>
            <p:cNvPicPr/>
            <p:nvPr/>
          </p:nvPicPr>
          <p:blipFill>
            <a:blip r:embed="rId6" cstate="print"/>
            <a:stretch>
              <a:fillRect/>
            </a:stretch>
          </p:blipFill>
          <p:spPr>
            <a:xfrm>
              <a:off x="2771289" y="6659892"/>
              <a:ext cx="2331401" cy="672398"/>
            </a:xfrm>
            <a:prstGeom prst="rect">
              <a:avLst/>
            </a:prstGeom>
          </p:spPr>
        </p:pic>
        <p:sp>
          <p:nvSpPr>
            <p:cNvPr id="15" name="object 15"/>
            <p:cNvSpPr/>
            <p:nvPr/>
          </p:nvSpPr>
          <p:spPr>
            <a:xfrm>
              <a:off x="2976150" y="5003405"/>
              <a:ext cx="4136390" cy="659130"/>
            </a:xfrm>
            <a:custGeom>
              <a:avLst/>
              <a:gdLst/>
              <a:ahLst/>
              <a:cxnLst/>
              <a:rect l="l" t="t" r="r" b="b"/>
              <a:pathLst>
                <a:path w="4136390" h="659129">
                  <a:moveTo>
                    <a:pt x="4026433" y="0"/>
                  </a:moveTo>
                  <a:lnTo>
                    <a:pt x="109762" y="0"/>
                  </a:lnTo>
                  <a:lnTo>
                    <a:pt x="67037" y="8625"/>
                  </a:lnTo>
                  <a:lnTo>
                    <a:pt x="32148" y="32148"/>
                  </a:lnTo>
                  <a:lnTo>
                    <a:pt x="8625" y="67037"/>
                  </a:lnTo>
                  <a:lnTo>
                    <a:pt x="0" y="109762"/>
                  </a:lnTo>
                  <a:lnTo>
                    <a:pt x="0" y="548801"/>
                  </a:lnTo>
                  <a:lnTo>
                    <a:pt x="8625" y="591531"/>
                  </a:lnTo>
                  <a:lnTo>
                    <a:pt x="32148" y="626424"/>
                  </a:lnTo>
                  <a:lnTo>
                    <a:pt x="67037" y="649948"/>
                  </a:lnTo>
                  <a:lnTo>
                    <a:pt x="109762" y="658573"/>
                  </a:lnTo>
                  <a:lnTo>
                    <a:pt x="4026433" y="658573"/>
                  </a:lnTo>
                  <a:lnTo>
                    <a:pt x="4069158" y="649948"/>
                  </a:lnTo>
                  <a:lnTo>
                    <a:pt x="4104047" y="626424"/>
                  </a:lnTo>
                  <a:lnTo>
                    <a:pt x="4127570" y="591531"/>
                  </a:lnTo>
                  <a:lnTo>
                    <a:pt x="4136196" y="548801"/>
                  </a:lnTo>
                  <a:lnTo>
                    <a:pt x="4136196" y="109762"/>
                  </a:lnTo>
                  <a:lnTo>
                    <a:pt x="4127570" y="67037"/>
                  </a:lnTo>
                  <a:lnTo>
                    <a:pt x="4104047" y="32148"/>
                  </a:lnTo>
                  <a:lnTo>
                    <a:pt x="4069158" y="8625"/>
                  </a:lnTo>
                  <a:lnTo>
                    <a:pt x="4026433" y="0"/>
                  </a:lnTo>
                  <a:close/>
                </a:path>
              </a:pathLst>
            </a:custGeom>
            <a:solidFill>
              <a:srgbClr val="4471C4"/>
            </a:solidFill>
          </p:spPr>
          <p:txBody>
            <a:bodyPr wrap="square" lIns="0" tIns="0" rIns="0" bIns="0" rtlCol="0"/>
            <a:lstStyle/>
            <a:p>
              <a:endParaRPr/>
            </a:p>
          </p:txBody>
        </p:sp>
        <p:sp>
          <p:nvSpPr>
            <p:cNvPr id="16" name="object 16"/>
            <p:cNvSpPr/>
            <p:nvPr/>
          </p:nvSpPr>
          <p:spPr>
            <a:xfrm>
              <a:off x="2976150" y="5003405"/>
              <a:ext cx="4136390" cy="659130"/>
            </a:xfrm>
            <a:custGeom>
              <a:avLst/>
              <a:gdLst/>
              <a:ahLst/>
              <a:cxnLst/>
              <a:rect l="l" t="t" r="r" b="b"/>
              <a:pathLst>
                <a:path w="4136390" h="659129">
                  <a:moveTo>
                    <a:pt x="0" y="109762"/>
                  </a:moveTo>
                  <a:lnTo>
                    <a:pt x="8625" y="67037"/>
                  </a:lnTo>
                  <a:lnTo>
                    <a:pt x="32148" y="32148"/>
                  </a:lnTo>
                  <a:lnTo>
                    <a:pt x="67037" y="8625"/>
                  </a:lnTo>
                  <a:lnTo>
                    <a:pt x="109762" y="0"/>
                  </a:lnTo>
                  <a:lnTo>
                    <a:pt x="4026433" y="0"/>
                  </a:lnTo>
                  <a:lnTo>
                    <a:pt x="4069158" y="8625"/>
                  </a:lnTo>
                  <a:lnTo>
                    <a:pt x="4104047" y="32148"/>
                  </a:lnTo>
                  <a:lnTo>
                    <a:pt x="4127570" y="67037"/>
                  </a:lnTo>
                  <a:lnTo>
                    <a:pt x="4136196" y="109762"/>
                  </a:lnTo>
                  <a:lnTo>
                    <a:pt x="4136196" y="548801"/>
                  </a:lnTo>
                  <a:lnTo>
                    <a:pt x="4127570" y="591531"/>
                  </a:lnTo>
                  <a:lnTo>
                    <a:pt x="4104047" y="626424"/>
                  </a:lnTo>
                  <a:lnTo>
                    <a:pt x="4069158" y="649948"/>
                  </a:lnTo>
                  <a:lnTo>
                    <a:pt x="4026433" y="658573"/>
                  </a:lnTo>
                  <a:lnTo>
                    <a:pt x="109762" y="658573"/>
                  </a:lnTo>
                  <a:lnTo>
                    <a:pt x="67037" y="649948"/>
                  </a:lnTo>
                  <a:lnTo>
                    <a:pt x="32148" y="626424"/>
                  </a:lnTo>
                  <a:lnTo>
                    <a:pt x="8625" y="591531"/>
                  </a:lnTo>
                  <a:lnTo>
                    <a:pt x="0" y="548801"/>
                  </a:lnTo>
                  <a:lnTo>
                    <a:pt x="0" y="109762"/>
                  </a:lnTo>
                  <a:close/>
                </a:path>
              </a:pathLst>
            </a:custGeom>
            <a:ln w="10473">
              <a:solidFill>
                <a:srgbClr val="2E528F"/>
              </a:solidFill>
            </a:ln>
          </p:spPr>
          <p:txBody>
            <a:bodyPr wrap="square" lIns="0" tIns="0" rIns="0" bIns="0" rtlCol="0"/>
            <a:lstStyle/>
            <a:p>
              <a:endParaRPr/>
            </a:p>
          </p:txBody>
        </p:sp>
      </p:grpSp>
      <p:pic>
        <p:nvPicPr>
          <p:cNvPr id="17" name="object 17"/>
          <p:cNvPicPr/>
          <p:nvPr/>
        </p:nvPicPr>
        <p:blipFill>
          <a:blip r:embed="rId7" cstate="print"/>
          <a:stretch>
            <a:fillRect/>
          </a:stretch>
        </p:blipFill>
        <p:spPr>
          <a:xfrm>
            <a:off x="5541364" y="5883176"/>
            <a:ext cx="1008923" cy="1258902"/>
          </a:xfrm>
          <a:prstGeom prst="rect">
            <a:avLst/>
          </a:prstGeom>
        </p:spPr>
      </p:pic>
      <p:sp>
        <p:nvSpPr>
          <p:cNvPr id="18" name="object 18"/>
          <p:cNvSpPr txBox="1"/>
          <p:nvPr/>
        </p:nvSpPr>
        <p:spPr>
          <a:xfrm>
            <a:off x="3446587" y="5124734"/>
            <a:ext cx="3194685" cy="377190"/>
          </a:xfrm>
          <a:prstGeom prst="rect">
            <a:avLst/>
          </a:prstGeom>
        </p:spPr>
        <p:txBody>
          <a:bodyPr vert="horz" wrap="square" lIns="0" tIns="13335" rIns="0" bIns="0" rtlCol="0">
            <a:spAutoFit/>
          </a:bodyPr>
          <a:lstStyle/>
          <a:p>
            <a:pPr marL="12700">
              <a:lnSpc>
                <a:spcPct val="100000"/>
              </a:lnSpc>
              <a:spcBef>
                <a:spcPts val="105"/>
              </a:spcBef>
            </a:pPr>
            <a:r>
              <a:rPr sz="2300" b="1" spc="-10">
                <a:solidFill>
                  <a:srgbClr val="FFFFFF"/>
                </a:solidFill>
                <a:latin typeface="Calibri"/>
                <a:cs typeface="Calibri"/>
              </a:rPr>
              <a:t>Regional </a:t>
            </a:r>
            <a:r>
              <a:rPr sz="2300" b="1">
                <a:solidFill>
                  <a:srgbClr val="FFFFFF"/>
                </a:solidFill>
                <a:latin typeface="Calibri"/>
                <a:cs typeface="Calibri"/>
              </a:rPr>
              <a:t>Activity</a:t>
            </a:r>
            <a:r>
              <a:rPr sz="2300" b="1" spc="5">
                <a:solidFill>
                  <a:srgbClr val="FFFFFF"/>
                </a:solidFill>
                <a:latin typeface="Calibri"/>
                <a:cs typeface="Calibri"/>
              </a:rPr>
              <a:t> </a:t>
            </a:r>
            <a:r>
              <a:rPr sz="2300" b="1" spc="-5">
                <a:solidFill>
                  <a:srgbClr val="FFFFFF"/>
                </a:solidFill>
                <a:latin typeface="Calibri"/>
                <a:cs typeface="Calibri"/>
              </a:rPr>
              <a:t>Network</a:t>
            </a:r>
            <a:endParaRPr sz="2300">
              <a:latin typeface="Calibri"/>
              <a:cs typeface="Calibri"/>
            </a:endParaRPr>
          </a:p>
        </p:txBody>
      </p:sp>
      <p:sp>
        <p:nvSpPr>
          <p:cNvPr id="19" name="object 19"/>
          <p:cNvSpPr txBox="1"/>
          <p:nvPr/>
        </p:nvSpPr>
        <p:spPr>
          <a:xfrm>
            <a:off x="7395943" y="3738148"/>
            <a:ext cx="635000" cy="377190"/>
          </a:xfrm>
          <a:prstGeom prst="rect">
            <a:avLst/>
          </a:prstGeom>
        </p:spPr>
        <p:txBody>
          <a:bodyPr vert="horz" wrap="square" lIns="0" tIns="13335" rIns="0" bIns="0" rtlCol="0">
            <a:spAutoFit/>
          </a:bodyPr>
          <a:lstStyle/>
          <a:p>
            <a:pPr marL="12700">
              <a:lnSpc>
                <a:spcPct val="100000"/>
              </a:lnSpc>
              <a:spcBef>
                <a:spcPts val="105"/>
              </a:spcBef>
            </a:pPr>
            <a:r>
              <a:rPr sz="2300" b="1" spc="-5">
                <a:solidFill>
                  <a:srgbClr val="FFFFFF"/>
                </a:solidFill>
                <a:latin typeface="Calibri"/>
                <a:cs typeface="Calibri"/>
              </a:rPr>
              <a:t>R</a:t>
            </a:r>
            <a:r>
              <a:rPr sz="2300" b="1" spc="-35">
                <a:solidFill>
                  <a:srgbClr val="FFFFFF"/>
                </a:solidFill>
                <a:latin typeface="Calibri"/>
                <a:cs typeface="Calibri"/>
              </a:rPr>
              <a:t>A</a:t>
            </a:r>
            <a:r>
              <a:rPr sz="2300" b="1" spc="-5">
                <a:solidFill>
                  <a:srgbClr val="FFFFFF"/>
                </a:solidFill>
                <a:latin typeface="Calibri"/>
                <a:cs typeface="Calibri"/>
              </a:rPr>
              <a:t>Cs</a:t>
            </a:r>
            <a:endParaRPr sz="2300">
              <a:latin typeface="Calibri"/>
              <a:cs typeface="Calibri"/>
            </a:endParaRPr>
          </a:p>
        </p:txBody>
      </p:sp>
      <p:pic>
        <p:nvPicPr>
          <p:cNvPr id="20" name="object 20"/>
          <p:cNvPicPr/>
          <p:nvPr/>
        </p:nvPicPr>
        <p:blipFill>
          <a:blip r:embed="rId8" cstate="print"/>
          <a:stretch>
            <a:fillRect/>
          </a:stretch>
        </p:blipFill>
        <p:spPr>
          <a:xfrm>
            <a:off x="10087240" y="6012629"/>
            <a:ext cx="1759547" cy="1241727"/>
          </a:xfrm>
          <a:prstGeom prst="rect">
            <a:avLst/>
          </a:prstGeom>
        </p:spPr>
      </p:pic>
      <p:pic>
        <p:nvPicPr>
          <p:cNvPr id="21" name="object 21"/>
          <p:cNvPicPr/>
          <p:nvPr/>
        </p:nvPicPr>
        <p:blipFill>
          <a:blip r:embed="rId9" cstate="print"/>
          <a:stretch>
            <a:fillRect/>
          </a:stretch>
        </p:blipFill>
        <p:spPr>
          <a:xfrm>
            <a:off x="2701107" y="7975019"/>
            <a:ext cx="1065147" cy="1307239"/>
          </a:xfrm>
          <a:prstGeom prst="rect">
            <a:avLst/>
          </a:prstGeom>
        </p:spPr>
      </p:pic>
      <p:pic>
        <p:nvPicPr>
          <p:cNvPr id="22" name="object 22"/>
          <p:cNvPicPr/>
          <p:nvPr/>
        </p:nvPicPr>
        <p:blipFill>
          <a:blip r:embed="rId10" cstate="print"/>
          <a:stretch>
            <a:fillRect/>
          </a:stretch>
        </p:blipFill>
        <p:spPr>
          <a:xfrm>
            <a:off x="4068327" y="8163997"/>
            <a:ext cx="1709464" cy="1139669"/>
          </a:xfrm>
          <a:prstGeom prst="rect">
            <a:avLst/>
          </a:prstGeom>
        </p:spPr>
      </p:pic>
      <p:pic>
        <p:nvPicPr>
          <p:cNvPr id="23" name="object 23"/>
          <p:cNvPicPr/>
          <p:nvPr/>
        </p:nvPicPr>
        <p:blipFill>
          <a:blip r:embed="rId11" cstate="print"/>
          <a:stretch>
            <a:fillRect/>
          </a:stretch>
        </p:blipFill>
        <p:spPr>
          <a:xfrm>
            <a:off x="8042394" y="7988350"/>
            <a:ext cx="2190637" cy="819446"/>
          </a:xfrm>
          <a:prstGeom prst="rect">
            <a:avLst/>
          </a:prstGeom>
        </p:spPr>
      </p:pic>
      <p:pic>
        <p:nvPicPr>
          <p:cNvPr id="24" name="object 24"/>
          <p:cNvPicPr/>
          <p:nvPr/>
        </p:nvPicPr>
        <p:blipFill>
          <a:blip r:embed="rId12" cstate="print"/>
          <a:stretch>
            <a:fillRect/>
          </a:stretch>
        </p:blipFill>
        <p:spPr>
          <a:xfrm>
            <a:off x="6088038" y="7611304"/>
            <a:ext cx="1446599" cy="1851296"/>
          </a:xfrm>
          <a:prstGeom prst="rect">
            <a:avLst/>
          </a:prstGeom>
        </p:spPr>
      </p:pic>
      <p:pic>
        <p:nvPicPr>
          <p:cNvPr id="25" name="object 25"/>
          <p:cNvPicPr/>
          <p:nvPr/>
        </p:nvPicPr>
        <p:blipFill>
          <a:blip r:embed="rId13" cstate="print"/>
          <a:stretch>
            <a:fillRect/>
          </a:stretch>
        </p:blipFill>
        <p:spPr>
          <a:xfrm>
            <a:off x="15574519" y="8060000"/>
            <a:ext cx="2066211" cy="918725"/>
          </a:xfrm>
          <a:prstGeom prst="rect">
            <a:avLst/>
          </a:prstGeom>
        </p:spPr>
      </p:pic>
      <p:grpSp>
        <p:nvGrpSpPr>
          <p:cNvPr id="26" name="object 26"/>
          <p:cNvGrpSpPr/>
          <p:nvPr/>
        </p:nvGrpSpPr>
        <p:grpSpPr>
          <a:xfrm>
            <a:off x="2513800" y="5577769"/>
            <a:ext cx="15227935" cy="4420870"/>
            <a:chOff x="2513800" y="5577769"/>
            <a:chExt cx="15227935" cy="4420870"/>
          </a:xfrm>
        </p:grpSpPr>
        <p:sp>
          <p:nvSpPr>
            <p:cNvPr id="27" name="object 27"/>
            <p:cNvSpPr/>
            <p:nvPr/>
          </p:nvSpPr>
          <p:spPr>
            <a:xfrm>
              <a:off x="2548830" y="7524581"/>
              <a:ext cx="15190469" cy="17145"/>
            </a:xfrm>
            <a:custGeom>
              <a:avLst/>
              <a:gdLst/>
              <a:ahLst/>
              <a:cxnLst/>
              <a:rect l="l" t="t" r="r" b="b"/>
              <a:pathLst>
                <a:path w="15190469" h="17145">
                  <a:moveTo>
                    <a:pt x="15190183" y="16747"/>
                  </a:moveTo>
                  <a:lnTo>
                    <a:pt x="0" y="0"/>
                  </a:lnTo>
                </a:path>
              </a:pathLst>
            </a:custGeom>
            <a:ln w="5236">
              <a:solidFill>
                <a:srgbClr val="4471C4"/>
              </a:solidFill>
            </a:ln>
          </p:spPr>
          <p:txBody>
            <a:bodyPr wrap="square" lIns="0" tIns="0" rIns="0" bIns="0" rtlCol="0"/>
            <a:lstStyle/>
            <a:p>
              <a:endParaRPr/>
            </a:p>
          </p:txBody>
        </p:sp>
        <p:sp>
          <p:nvSpPr>
            <p:cNvPr id="28" name="object 28"/>
            <p:cNvSpPr/>
            <p:nvPr/>
          </p:nvSpPr>
          <p:spPr>
            <a:xfrm>
              <a:off x="6848414" y="5650663"/>
              <a:ext cx="0" cy="1854835"/>
            </a:xfrm>
            <a:custGeom>
              <a:avLst/>
              <a:gdLst/>
              <a:ahLst/>
              <a:cxnLst/>
              <a:rect l="l" t="t" r="r" b="b"/>
              <a:pathLst>
                <a:path h="1854834">
                  <a:moveTo>
                    <a:pt x="0" y="1854637"/>
                  </a:moveTo>
                  <a:lnTo>
                    <a:pt x="0" y="0"/>
                  </a:lnTo>
                </a:path>
              </a:pathLst>
            </a:custGeom>
            <a:ln w="5236">
              <a:solidFill>
                <a:srgbClr val="4471C4"/>
              </a:solidFill>
            </a:ln>
          </p:spPr>
          <p:txBody>
            <a:bodyPr wrap="square" lIns="0" tIns="0" rIns="0" bIns="0" rtlCol="0"/>
            <a:lstStyle/>
            <a:p>
              <a:endParaRPr/>
            </a:p>
          </p:txBody>
        </p:sp>
        <p:pic>
          <p:nvPicPr>
            <p:cNvPr id="29" name="object 29"/>
            <p:cNvPicPr/>
            <p:nvPr/>
          </p:nvPicPr>
          <p:blipFill>
            <a:blip r:embed="rId14" cstate="print"/>
            <a:stretch>
              <a:fillRect/>
            </a:stretch>
          </p:blipFill>
          <p:spPr>
            <a:xfrm>
              <a:off x="6967813" y="5959842"/>
              <a:ext cx="2842927" cy="1268121"/>
            </a:xfrm>
            <a:prstGeom prst="rect">
              <a:avLst/>
            </a:prstGeom>
          </p:spPr>
        </p:pic>
        <p:sp>
          <p:nvSpPr>
            <p:cNvPr id="30" name="object 30"/>
            <p:cNvSpPr/>
            <p:nvPr/>
          </p:nvSpPr>
          <p:spPr>
            <a:xfrm>
              <a:off x="2525582" y="5643750"/>
              <a:ext cx="15064740" cy="33655"/>
            </a:xfrm>
            <a:custGeom>
              <a:avLst/>
              <a:gdLst/>
              <a:ahLst/>
              <a:cxnLst/>
              <a:rect l="l" t="t" r="r" b="b"/>
              <a:pathLst>
                <a:path w="15064740" h="33654">
                  <a:moveTo>
                    <a:pt x="15064564" y="33379"/>
                  </a:moveTo>
                  <a:lnTo>
                    <a:pt x="0" y="0"/>
                  </a:lnTo>
                </a:path>
              </a:pathLst>
            </a:custGeom>
            <a:ln w="23565">
              <a:solidFill>
                <a:srgbClr val="4471C4"/>
              </a:solidFill>
            </a:ln>
          </p:spPr>
          <p:txBody>
            <a:bodyPr wrap="square" lIns="0" tIns="0" rIns="0" bIns="0" rtlCol="0"/>
            <a:lstStyle/>
            <a:p>
              <a:endParaRPr/>
            </a:p>
          </p:txBody>
        </p:sp>
        <p:sp>
          <p:nvSpPr>
            <p:cNvPr id="31" name="object 31"/>
            <p:cNvSpPr/>
            <p:nvPr/>
          </p:nvSpPr>
          <p:spPr>
            <a:xfrm>
              <a:off x="14636930" y="5677059"/>
              <a:ext cx="0" cy="1884045"/>
            </a:xfrm>
            <a:custGeom>
              <a:avLst/>
              <a:gdLst/>
              <a:ahLst/>
              <a:cxnLst/>
              <a:rect l="l" t="t" r="r" b="b"/>
              <a:pathLst>
                <a:path h="1884045">
                  <a:moveTo>
                    <a:pt x="0" y="1883502"/>
                  </a:moveTo>
                  <a:lnTo>
                    <a:pt x="0" y="0"/>
                  </a:lnTo>
                </a:path>
              </a:pathLst>
            </a:custGeom>
            <a:ln w="5236">
              <a:solidFill>
                <a:srgbClr val="4471C4"/>
              </a:solidFill>
            </a:ln>
          </p:spPr>
          <p:txBody>
            <a:bodyPr wrap="square" lIns="0" tIns="0" rIns="0" bIns="0" rtlCol="0"/>
            <a:lstStyle/>
            <a:p>
              <a:endParaRPr/>
            </a:p>
          </p:txBody>
        </p:sp>
        <p:pic>
          <p:nvPicPr>
            <p:cNvPr id="32" name="object 32"/>
            <p:cNvPicPr/>
            <p:nvPr/>
          </p:nvPicPr>
          <p:blipFill>
            <a:blip r:embed="rId15" cstate="print"/>
            <a:stretch>
              <a:fillRect/>
            </a:stretch>
          </p:blipFill>
          <p:spPr>
            <a:xfrm>
              <a:off x="12641100" y="5727330"/>
              <a:ext cx="1516981" cy="869719"/>
            </a:xfrm>
            <a:prstGeom prst="rect">
              <a:avLst/>
            </a:prstGeom>
          </p:spPr>
        </p:pic>
        <p:sp>
          <p:nvSpPr>
            <p:cNvPr id="33" name="object 33"/>
            <p:cNvSpPr/>
            <p:nvPr/>
          </p:nvSpPr>
          <p:spPr>
            <a:xfrm>
              <a:off x="9928881" y="5663230"/>
              <a:ext cx="0" cy="1853564"/>
            </a:xfrm>
            <a:custGeom>
              <a:avLst/>
              <a:gdLst/>
              <a:ahLst/>
              <a:cxnLst/>
              <a:rect l="l" t="t" r="r" b="b"/>
              <a:pathLst>
                <a:path h="1853565">
                  <a:moveTo>
                    <a:pt x="0" y="1853234"/>
                  </a:moveTo>
                  <a:lnTo>
                    <a:pt x="0" y="0"/>
                  </a:lnTo>
                </a:path>
              </a:pathLst>
            </a:custGeom>
            <a:ln w="5236">
              <a:solidFill>
                <a:srgbClr val="4471C4"/>
              </a:solidFill>
            </a:ln>
          </p:spPr>
          <p:txBody>
            <a:bodyPr wrap="square" lIns="0" tIns="0" rIns="0" bIns="0" rtlCol="0"/>
            <a:lstStyle/>
            <a:p>
              <a:endParaRPr/>
            </a:p>
          </p:txBody>
        </p:sp>
        <p:sp>
          <p:nvSpPr>
            <p:cNvPr id="34" name="object 34"/>
            <p:cNvSpPr/>
            <p:nvPr/>
          </p:nvSpPr>
          <p:spPr>
            <a:xfrm>
              <a:off x="12274107" y="5677057"/>
              <a:ext cx="0" cy="1897380"/>
            </a:xfrm>
            <a:custGeom>
              <a:avLst/>
              <a:gdLst/>
              <a:ahLst/>
              <a:cxnLst/>
              <a:rect l="l" t="t" r="r" b="b"/>
              <a:pathLst>
                <a:path h="1897379">
                  <a:moveTo>
                    <a:pt x="0" y="1897170"/>
                  </a:moveTo>
                  <a:lnTo>
                    <a:pt x="0" y="0"/>
                  </a:lnTo>
                </a:path>
              </a:pathLst>
            </a:custGeom>
            <a:ln w="5236">
              <a:solidFill>
                <a:srgbClr val="4471C4"/>
              </a:solidFill>
            </a:ln>
          </p:spPr>
          <p:txBody>
            <a:bodyPr wrap="square" lIns="0" tIns="0" rIns="0" bIns="0" rtlCol="0"/>
            <a:lstStyle/>
            <a:p>
              <a:endParaRPr/>
            </a:p>
          </p:txBody>
        </p:sp>
        <p:sp>
          <p:nvSpPr>
            <p:cNvPr id="35" name="object 35"/>
            <p:cNvSpPr/>
            <p:nvPr/>
          </p:nvSpPr>
          <p:spPr>
            <a:xfrm>
              <a:off x="3956470" y="7547206"/>
              <a:ext cx="0" cy="2339975"/>
            </a:xfrm>
            <a:custGeom>
              <a:avLst/>
              <a:gdLst/>
              <a:ahLst/>
              <a:cxnLst/>
              <a:rect l="l" t="t" r="r" b="b"/>
              <a:pathLst>
                <a:path h="2339975">
                  <a:moveTo>
                    <a:pt x="0" y="0"/>
                  </a:moveTo>
                  <a:lnTo>
                    <a:pt x="0" y="2339969"/>
                  </a:lnTo>
                </a:path>
              </a:pathLst>
            </a:custGeom>
            <a:ln w="5236">
              <a:solidFill>
                <a:srgbClr val="00AFEF"/>
              </a:solidFill>
            </a:ln>
          </p:spPr>
          <p:txBody>
            <a:bodyPr wrap="square" lIns="0" tIns="0" rIns="0" bIns="0" rtlCol="0"/>
            <a:lstStyle/>
            <a:p>
              <a:endParaRPr/>
            </a:p>
          </p:txBody>
        </p:sp>
        <p:sp>
          <p:nvSpPr>
            <p:cNvPr id="36" name="object 36"/>
            <p:cNvSpPr/>
            <p:nvPr/>
          </p:nvSpPr>
          <p:spPr>
            <a:xfrm>
              <a:off x="5907056" y="7524581"/>
              <a:ext cx="0" cy="2339975"/>
            </a:xfrm>
            <a:custGeom>
              <a:avLst/>
              <a:gdLst/>
              <a:ahLst/>
              <a:cxnLst/>
              <a:rect l="l" t="t" r="r" b="b"/>
              <a:pathLst>
                <a:path h="2339975">
                  <a:moveTo>
                    <a:pt x="0" y="2339969"/>
                  </a:moveTo>
                  <a:lnTo>
                    <a:pt x="0" y="0"/>
                  </a:lnTo>
                </a:path>
              </a:pathLst>
            </a:custGeom>
            <a:ln w="5236">
              <a:solidFill>
                <a:srgbClr val="00AFEF"/>
              </a:solidFill>
            </a:ln>
          </p:spPr>
          <p:txBody>
            <a:bodyPr wrap="square" lIns="0" tIns="0" rIns="0" bIns="0" rtlCol="0"/>
            <a:lstStyle/>
            <a:p>
              <a:endParaRPr/>
            </a:p>
          </p:txBody>
        </p:sp>
        <p:sp>
          <p:nvSpPr>
            <p:cNvPr id="37" name="object 37"/>
            <p:cNvSpPr/>
            <p:nvPr/>
          </p:nvSpPr>
          <p:spPr>
            <a:xfrm>
              <a:off x="7943107" y="7533384"/>
              <a:ext cx="635" cy="2338070"/>
            </a:xfrm>
            <a:custGeom>
              <a:avLst/>
              <a:gdLst/>
              <a:ahLst/>
              <a:cxnLst/>
              <a:rect l="l" t="t" r="r" b="b"/>
              <a:pathLst>
                <a:path w="634" h="2338070">
                  <a:moveTo>
                    <a:pt x="261" y="2337926"/>
                  </a:moveTo>
                  <a:lnTo>
                    <a:pt x="0" y="0"/>
                  </a:lnTo>
                </a:path>
              </a:pathLst>
            </a:custGeom>
            <a:ln w="5236">
              <a:solidFill>
                <a:srgbClr val="00AFEF"/>
              </a:solidFill>
            </a:ln>
          </p:spPr>
          <p:txBody>
            <a:bodyPr wrap="square" lIns="0" tIns="0" rIns="0" bIns="0" rtlCol="0"/>
            <a:lstStyle/>
            <a:p>
              <a:endParaRPr/>
            </a:p>
          </p:txBody>
        </p:sp>
        <p:pic>
          <p:nvPicPr>
            <p:cNvPr id="38" name="object 38"/>
            <p:cNvPicPr/>
            <p:nvPr/>
          </p:nvPicPr>
          <p:blipFill>
            <a:blip r:embed="rId16" cstate="print"/>
            <a:stretch>
              <a:fillRect/>
            </a:stretch>
          </p:blipFill>
          <p:spPr>
            <a:xfrm>
              <a:off x="12746683" y="8129114"/>
              <a:ext cx="2698467" cy="781583"/>
            </a:xfrm>
            <a:prstGeom prst="rect">
              <a:avLst/>
            </a:prstGeom>
          </p:spPr>
        </p:pic>
        <p:sp>
          <p:nvSpPr>
            <p:cNvPr id="39" name="object 39"/>
            <p:cNvSpPr/>
            <p:nvPr/>
          </p:nvSpPr>
          <p:spPr>
            <a:xfrm>
              <a:off x="12756727" y="7547204"/>
              <a:ext cx="0" cy="2339975"/>
            </a:xfrm>
            <a:custGeom>
              <a:avLst/>
              <a:gdLst/>
              <a:ahLst/>
              <a:cxnLst/>
              <a:rect l="l" t="t" r="r" b="b"/>
              <a:pathLst>
                <a:path h="2339975">
                  <a:moveTo>
                    <a:pt x="0" y="2339969"/>
                  </a:moveTo>
                  <a:lnTo>
                    <a:pt x="0" y="0"/>
                  </a:lnTo>
                </a:path>
              </a:pathLst>
            </a:custGeom>
            <a:ln w="5236">
              <a:solidFill>
                <a:srgbClr val="00AFEF"/>
              </a:solidFill>
            </a:ln>
          </p:spPr>
          <p:txBody>
            <a:bodyPr wrap="square" lIns="0" tIns="0" rIns="0" bIns="0" rtlCol="0"/>
            <a:lstStyle/>
            <a:p>
              <a:endParaRPr/>
            </a:p>
          </p:txBody>
        </p:sp>
        <p:sp>
          <p:nvSpPr>
            <p:cNvPr id="40" name="object 40"/>
            <p:cNvSpPr/>
            <p:nvPr/>
          </p:nvSpPr>
          <p:spPr>
            <a:xfrm>
              <a:off x="15501623" y="7533383"/>
              <a:ext cx="0" cy="2465070"/>
            </a:xfrm>
            <a:custGeom>
              <a:avLst/>
              <a:gdLst/>
              <a:ahLst/>
              <a:cxnLst/>
              <a:rect l="l" t="t" r="r" b="b"/>
              <a:pathLst>
                <a:path h="2465070">
                  <a:moveTo>
                    <a:pt x="0" y="2464645"/>
                  </a:moveTo>
                  <a:lnTo>
                    <a:pt x="0" y="0"/>
                  </a:lnTo>
                </a:path>
              </a:pathLst>
            </a:custGeom>
            <a:ln w="5236">
              <a:solidFill>
                <a:srgbClr val="00AFEF"/>
              </a:solidFill>
            </a:ln>
          </p:spPr>
          <p:txBody>
            <a:bodyPr wrap="square" lIns="0" tIns="0" rIns="0" bIns="0" rtlCol="0"/>
            <a:lstStyle/>
            <a:p>
              <a:endParaRPr/>
            </a:p>
          </p:txBody>
        </p:sp>
        <p:pic>
          <p:nvPicPr>
            <p:cNvPr id="41" name="object 41"/>
            <p:cNvPicPr/>
            <p:nvPr/>
          </p:nvPicPr>
          <p:blipFill>
            <a:blip r:embed="rId17" cstate="print"/>
            <a:stretch>
              <a:fillRect/>
            </a:stretch>
          </p:blipFill>
          <p:spPr>
            <a:xfrm>
              <a:off x="10279534" y="7811139"/>
              <a:ext cx="2410579" cy="996658"/>
            </a:xfrm>
            <a:prstGeom prst="rect">
              <a:avLst/>
            </a:prstGeom>
          </p:spPr>
        </p:pic>
        <p:sp>
          <p:nvSpPr>
            <p:cNvPr id="42" name="object 42"/>
            <p:cNvSpPr/>
            <p:nvPr/>
          </p:nvSpPr>
          <p:spPr>
            <a:xfrm>
              <a:off x="10299643" y="7547203"/>
              <a:ext cx="0" cy="2356485"/>
            </a:xfrm>
            <a:custGeom>
              <a:avLst/>
              <a:gdLst/>
              <a:ahLst/>
              <a:cxnLst/>
              <a:rect l="l" t="t" r="r" b="b"/>
              <a:pathLst>
                <a:path h="2356484">
                  <a:moveTo>
                    <a:pt x="0" y="2356046"/>
                  </a:moveTo>
                  <a:lnTo>
                    <a:pt x="0" y="0"/>
                  </a:lnTo>
                </a:path>
              </a:pathLst>
            </a:custGeom>
            <a:ln w="5236">
              <a:solidFill>
                <a:srgbClr val="4471C4"/>
              </a:solidFill>
            </a:ln>
          </p:spPr>
          <p:txBody>
            <a:bodyPr wrap="square" lIns="0" tIns="0" rIns="0" bIns="0" rtlCol="0"/>
            <a:lstStyle/>
            <a:p>
              <a:endParaRPr/>
            </a:p>
          </p:txBody>
        </p:sp>
        <p:pic>
          <p:nvPicPr>
            <p:cNvPr id="43" name="object 43"/>
            <p:cNvPicPr/>
            <p:nvPr/>
          </p:nvPicPr>
          <p:blipFill>
            <a:blip r:embed="rId18" cstate="print"/>
            <a:stretch>
              <a:fillRect/>
            </a:stretch>
          </p:blipFill>
          <p:spPr>
            <a:xfrm>
              <a:off x="14887038" y="5577769"/>
              <a:ext cx="2014682" cy="1520752"/>
            </a:xfrm>
            <a:prstGeom prst="rect">
              <a:avLst/>
            </a:prstGeom>
          </p:spPr>
        </p:pic>
      </p:grpSp>
      <p:sp>
        <p:nvSpPr>
          <p:cNvPr id="44" name="object 44"/>
          <p:cNvSpPr txBox="1"/>
          <p:nvPr/>
        </p:nvSpPr>
        <p:spPr>
          <a:xfrm>
            <a:off x="13247631" y="9019219"/>
            <a:ext cx="1453515" cy="553720"/>
          </a:xfrm>
          <a:prstGeom prst="rect">
            <a:avLst/>
          </a:prstGeom>
        </p:spPr>
        <p:txBody>
          <a:bodyPr vert="horz" wrap="square" lIns="0" tIns="11430" rIns="0" bIns="0" rtlCol="0">
            <a:spAutoFit/>
          </a:bodyPr>
          <a:lstStyle/>
          <a:p>
            <a:pPr marL="12700" marR="5080">
              <a:lnSpc>
                <a:spcPct val="101899"/>
              </a:lnSpc>
              <a:spcBef>
                <a:spcPts val="90"/>
              </a:spcBef>
            </a:pPr>
            <a:r>
              <a:rPr sz="1700" i="1" spc="10">
                <a:latin typeface="Calibri"/>
                <a:cs typeface="Calibri"/>
              </a:rPr>
              <a:t>Caribbean and </a:t>
            </a:r>
            <a:r>
              <a:rPr sz="1700" i="1" spc="15">
                <a:latin typeface="Calibri"/>
                <a:cs typeface="Calibri"/>
              </a:rPr>
              <a:t> </a:t>
            </a:r>
            <a:r>
              <a:rPr sz="1700" i="1" spc="5">
                <a:latin typeface="Calibri"/>
                <a:cs typeface="Calibri"/>
              </a:rPr>
              <a:t>Central</a:t>
            </a:r>
            <a:r>
              <a:rPr sz="1700" i="1" spc="-55">
                <a:latin typeface="Calibri"/>
                <a:cs typeface="Calibri"/>
              </a:rPr>
              <a:t> </a:t>
            </a:r>
            <a:r>
              <a:rPr sz="1700" i="1" spc="10">
                <a:latin typeface="Calibri"/>
                <a:cs typeface="Calibri"/>
              </a:rPr>
              <a:t>America</a:t>
            </a:r>
            <a:endParaRPr sz="1700">
              <a:latin typeface="Calibri"/>
              <a:cs typeface="Calibri"/>
            </a:endParaRPr>
          </a:p>
        </p:txBody>
      </p:sp>
      <p:sp>
        <p:nvSpPr>
          <p:cNvPr id="45" name="object 45"/>
          <p:cNvSpPr txBox="1"/>
          <p:nvPr/>
        </p:nvSpPr>
        <p:spPr>
          <a:xfrm>
            <a:off x="6079239" y="9407835"/>
            <a:ext cx="1680845" cy="301625"/>
          </a:xfrm>
          <a:prstGeom prst="rect">
            <a:avLst/>
          </a:prstGeom>
        </p:spPr>
        <p:txBody>
          <a:bodyPr vert="horz" wrap="square" lIns="0" tIns="13970" rIns="0" bIns="0" rtlCol="0">
            <a:spAutoFit/>
          </a:bodyPr>
          <a:lstStyle/>
          <a:p>
            <a:pPr marL="12700">
              <a:lnSpc>
                <a:spcPct val="100000"/>
              </a:lnSpc>
              <a:spcBef>
                <a:spcPts val="110"/>
              </a:spcBef>
            </a:pPr>
            <a:r>
              <a:rPr sz="1800" i="1">
                <a:latin typeface="Calibri"/>
                <a:cs typeface="Calibri"/>
              </a:rPr>
              <a:t>University</a:t>
            </a:r>
            <a:r>
              <a:rPr sz="1800" i="1" spc="-35">
                <a:latin typeface="Calibri"/>
                <a:cs typeface="Calibri"/>
              </a:rPr>
              <a:t> </a:t>
            </a:r>
            <a:r>
              <a:rPr sz="1800" i="1">
                <a:latin typeface="Calibri"/>
                <a:cs typeface="Calibri"/>
              </a:rPr>
              <a:t>of</a:t>
            </a:r>
            <a:r>
              <a:rPr sz="1800" i="1" spc="-20">
                <a:latin typeface="Calibri"/>
                <a:cs typeface="Calibri"/>
              </a:rPr>
              <a:t> </a:t>
            </a:r>
            <a:r>
              <a:rPr sz="1800" i="1" spc="-5">
                <a:latin typeface="Calibri"/>
                <a:cs typeface="Calibri"/>
              </a:rPr>
              <a:t>Para</a:t>
            </a:r>
            <a:endParaRPr sz="1800">
              <a:latin typeface="Calibri"/>
              <a:cs typeface="Calibri"/>
            </a:endParaRPr>
          </a:p>
        </p:txBody>
      </p:sp>
      <p:sp>
        <p:nvSpPr>
          <p:cNvPr id="46" name="object 46"/>
          <p:cNvSpPr txBox="1"/>
          <p:nvPr/>
        </p:nvSpPr>
        <p:spPr>
          <a:xfrm>
            <a:off x="14940612" y="6655897"/>
            <a:ext cx="2215515" cy="840105"/>
          </a:xfrm>
          <a:prstGeom prst="rect">
            <a:avLst/>
          </a:prstGeom>
        </p:spPr>
        <p:txBody>
          <a:bodyPr vert="horz" wrap="square" lIns="0" tIns="11430" rIns="0" bIns="0" rtlCol="0">
            <a:spAutoFit/>
          </a:bodyPr>
          <a:lstStyle/>
          <a:p>
            <a:pPr marL="12700" marR="5080">
              <a:lnSpc>
                <a:spcPct val="122800"/>
              </a:lnSpc>
              <a:spcBef>
                <a:spcPts val="90"/>
              </a:spcBef>
            </a:pPr>
            <a:r>
              <a:rPr sz="1450" i="1" spc="5">
                <a:latin typeface="Calibri"/>
                <a:cs typeface="Calibri"/>
              </a:rPr>
              <a:t>Central </a:t>
            </a:r>
            <a:r>
              <a:rPr sz="1450" i="1" spc="10">
                <a:latin typeface="Calibri"/>
                <a:cs typeface="Calibri"/>
              </a:rPr>
              <a:t>American </a:t>
            </a:r>
            <a:r>
              <a:rPr sz="1450" i="1" spc="15">
                <a:latin typeface="Calibri"/>
                <a:cs typeface="Calibri"/>
              </a:rPr>
              <a:t> </a:t>
            </a:r>
            <a:r>
              <a:rPr sz="1450" i="1" spc="10">
                <a:latin typeface="Calibri"/>
                <a:cs typeface="Calibri"/>
              </a:rPr>
              <a:t>Commission</a:t>
            </a:r>
            <a:r>
              <a:rPr sz="1450" i="1" spc="20">
                <a:latin typeface="Calibri"/>
                <a:cs typeface="Calibri"/>
              </a:rPr>
              <a:t> </a:t>
            </a:r>
            <a:r>
              <a:rPr sz="1450" i="1" spc="5">
                <a:latin typeface="Calibri"/>
                <a:cs typeface="Calibri"/>
              </a:rPr>
              <a:t>for</a:t>
            </a:r>
            <a:r>
              <a:rPr sz="1450" i="1">
                <a:latin typeface="Calibri"/>
                <a:cs typeface="Calibri"/>
              </a:rPr>
              <a:t> </a:t>
            </a:r>
            <a:r>
              <a:rPr sz="1450" i="1" spc="5">
                <a:latin typeface="Calibri"/>
                <a:cs typeface="Calibri"/>
              </a:rPr>
              <a:t>Environment </a:t>
            </a:r>
            <a:r>
              <a:rPr sz="1450" i="1" spc="-315">
                <a:latin typeface="Calibri"/>
                <a:cs typeface="Calibri"/>
              </a:rPr>
              <a:t> </a:t>
            </a:r>
            <a:r>
              <a:rPr sz="1450" i="1" spc="10">
                <a:latin typeface="Calibri"/>
                <a:cs typeface="Calibri"/>
              </a:rPr>
              <a:t>and Development</a:t>
            </a:r>
            <a:endParaRPr sz="1450">
              <a:latin typeface="Calibri"/>
              <a:cs typeface="Calibri"/>
            </a:endParaRPr>
          </a:p>
        </p:txBody>
      </p:sp>
      <p:sp>
        <p:nvSpPr>
          <p:cNvPr id="47" name="object 47"/>
          <p:cNvSpPr txBox="1"/>
          <p:nvPr/>
        </p:nvSpPr>
        <p:spPr>
          <a:xfrm>
            <a:off x="10685947" y="9036586"/>
            <a:ext cx="1925320" cy="553720"/>
          </a:xfrm>
          <a:prstGeom prst="rect">
            <a:avLst/>
          </a:prstGeom>
        </p:spPr>
        <p:txBody>
          <a:bodyPr vert="horz" wrap="square" lIns="0" tIns="11430" rIns="0" bIns="0" rtlCol="0">
            <a:spAutoFit/>
          </a:bodyPr>
          <a:lstStyle/>
          <a:p>
            <a:pPr marL="12700" marR="5080">
              <a:lnSpc>
                <a:spcPct val="101899"/>
              </a:lnSpc>
              <a:spcBef>
                <a:spcPts val="90"/>
              </a:spcBef>
            </a:pPr>
            <a:r>
              <a:rPr sz="1700" i="1">
                <a:latin typeface="Calibri"/>
                <a:cs typeface="Calibri"/>
              </a:rPr>
              <a:t>Institute </a:t>
            </a:r>
            <a:r>
              <a:rPr sz="1700" i="1" spc="10">
                <a:latin typeface="Calibri"/>
                <a:cs typeface="Calibri"/>
              </a:rPr>
              <a:t>of Marine </a:t>
            </a:r>
            <a:r>
              <a:rPr sz="1700" i="1" spc="15">
                <a:latin typeface="Calibri"/>
                <a:cs typeface="Calibri"/>
              </a:rPr>
              <a:t> </a:t>
            </a:r>
            <a:r>
              <a:rPr sz="1700" i="1" spc="10">
                <a:latin typeface="Calibri"/>
                <a:cs typeface="Calibri"/>
              </a:rPr>
              <a:t>and</a:t>
            </a:r>
            <a:r>
              <a:rPr sz="1700" i="1" spc="-40">
                <a:latin typeface="Calibri"/>
                <a:cs typeface="Calibri"/>
              </a:rPr>
              <a:t> </a:t>
            </a:r>
            <a:r>
              <a:rPr sz="1700" i="1" spc="5">
                <a:latin typeface="Calibri"/>
                <a:cs typeface="Calibri"/>
              </a:rPr>
              <a:t>Coastal</a:t>
            </a:r>
            <a:r>
              <a:rPr sz="1700" i="1" spc="-25">
                <a:latin typeface="Calibri"/>
                <a:cs typeface="Calibri"/>
              </a:rPr>
              <a:t> </a:t>
            </a:r>
            <a:r>
              <a:rPr sz="1700" i="1" spc="5">
                <a:latin typeface="Calibri"/>
                <a:cs typeface="Calibri"/>
              </a:rPr>
              <a:t>Research</a:t>
            </a:r>
            <a:endParaRPr sz="1700">
              <a:latin typeface="Calibri"/>
              <a:cs typeface="Calibri"/>
            </a:endParaRPr>
          </a:p>
        </p:txBody>
      </p:sp>
      <p:sp>
        <p:nvSpPr>
          <p:cNvPr id="48" name="object 48"/>
          <p:cNvSpPr txBox="1"/>
          <p:nvPr/>
        </p:nvSpPr>
        <p:spPr>
          <a:xfrm>
            <a:off x="8042772" y="8991165"/>
            <a:ext cx="2216785" cy="741680"/>
          </a:xfrm>
          <a:prstGeom prst="rect">
            <a:avLst/>
          </a:prstGeom>
        </p:spPr>
        <p:txBody>
          <a:bodyPr vert="horz" wrap="square" lIns="0" tIns="11430" rIns="0" bIns="0" rtlCol="0">
            <a:spAutoFit/>
          </a:bodyPr>
          <a:lstStyle/>
          <a:p>
            <a:pPr marL="12700" marR="5080">
              <a:lnSpc>
                <a:spcPct val="101099"/>
              </a:lnSpc>
              <a:spcBef>
                <a:spcPts val="90"/>
              </a:spcBef>
            </a:pPr>
            <a:r>
              <a:rPr sz="1550" i="1" spc="-15">
                <a:latin typeface="Calibri"/>
                <a:cs typeface="Calibri"/>
              </a:rPr>
              <a:t>Water</a:t>
            </a:r>
            <a:r>
              <a:rPr sz="1550" i="1" spc="65">
                <a:latin typeface="Calibri"/>
                <a:cs typeface="Calibri"/>
              </a:rPr>
              <a:t> </a:t>
            </a:r>
            <a:r>
              <a:rPr sz="1550" i="1">
                <a:latin typeface="Calibri"/>
                <a:cs typeface="Calibri"/>
              </a:rPr>
              <a:t>Centre</a:t>
            </a:r>
            <a:r>
              <a:rPr sz="1550" i="1" spc="65">
                <a:latin typeface="Calibri"/>
                <a:cs typeface="Calibri"/>
              </a:rPr>
              <a:t> </a:t>
            </a:r>
            <a:r>
              <a:rPr sz="1550" i="1" spc="-5">
                <a:latin typeface="Calibri"/>
                <a:cs typeface="Calibri"/>
              </a:rPr>
              <a:t>for</a:t>
            </a:r>
            <a:r>
              <a:rPr sz="1550" i="1" spc="60">
                <a:latin typeface="Calibri"/>
                <a:cs typeface="Calibri"/>
              </a:rPr>
              <a:t> </a:t>
            </a:r>
            <a:r>
              <a:rPr sz="1550" i="1">
                <a:latin typeface="Calibri"/>
                <a:cs typeface="Calibri"/>
              </a:rPr>
              <a:t>the </a:t>
            </a:r>
            <a:r>
              <a:rPr sz="1550" i="1" spc="5">
                <a:latin typeface="Calibri"/>
                <a:cs typeface="Calibri"/>
              </a:rPr>
              <a:t> </a:t>
            </a:r>
            <a:r>
              <a:rPr sz="1550" i="1">
                <a:latin typeface="Calibri"/>
                <a:cs typeface="Calibri"/>
              </a:rPr>
              <a:t>Humid</a:t>
            </a:r>
            <a:r>
              <a:rPr sz="1550" i="1" spc="5">
                <a:latin typeface="Calibri"/>
                <a:cs typeface="Calibri"/>
              </a:rPr>
              <a:t> </a:t>
            </a:r>
            <a:r>
              <a:rPr sz="1550" i="1" spc="-10">
                <a:latin typeface="Calibri"/>
                <a:cs typeface="Calibri"/>
              </a:rPr>
              <a:t>Tropics</a:t>
            </a:r>
            <a:r>
              <a:rPr sz="1550" i="1" spc="5">
                <a:latin typeface="Calibri"/>
                <a:cs typeface="Calibri"/>
              </a:rPr>
              <a:t> </a:t>
            </a:r>
            <a:r>
              <a:rPr sz="1550" i="1">
                <a:latin typeface="Calibri"/>
                <a:cs typeface="Calibri"/>
              </a:rPr>
              <a:t>of</a:t>
            </a:r>
            <a:r>
              <a:rPr sz="1550" i="1" spc="-5">
                <a:latin typeface="Calibri"/>
                <a:cs typeface="Calibri"/>
              </a:rPr>
              <a:t> </a:t>
            </a:r>
            <a:r>
              <a:rPr sz="1550" i="1">
                <a:latin typeface="Calibri"/>
                <a:cs typeface="Calibri"/>
              </a:rPr>
              <a:t>Latin </a:t>
            </a:r>
            <a:r>
              <a:rPr sz="1550" i="1" spc="5">
                <a:latin typeface="Calibri"/>
                <a:cs typeface="Calibri"/>
              </a:rPr>
              <a:t> </a:t>
            </a:r>
            <a:r>
              <a:rPr sz="1550" i="1">
                <a:latin typeface="Calibri"/>
                <a:cs typeface="Calibri"/>
              </a:rPr>
              <a:t>America and</a:t>
            </a:r>
            <a:r>
              <a:rPr sz="1550" i="1" spc="-15">
                <a:latin typeface="Calibri"/>
                <a:cs typeface="Calibri"/>
              </a:rPr>
              <a:t> </a:t>
            </a:r>
            <a:r>
              <a:rPr sz="1550" i="1">
                <a:latin typeface="Calibri"/>
                <a:cs typeface="Calibri"/>
              </a:rPr>
              <a:t>the</a:t>
            </a:r>
            <a:r>
              <a:rPr sz="1550" i="1" spc="-5">
                <a:latin typeface="Calibri"/>
                <a:cs typeface="Calibri"/>
              </a:rPr>
              <a:t> </a:t>
            </a:r>
            <a:r>
              <a:rPr sz="1550" i="1">
                <a:latin typeface="Calibri"/>
                <a:cs typeface="Calibri"/>
              </a:rPr>
              <a:t>Caribbean</a:t>
            </a:r>
            <a:endParaRPr sz="1550">
              <a:latin typeface="Calibri"/>
              <a:cs typeface="Calibri"/>
            </a:endParaRPr>
          </a:p>
        </p:txBody>
      </p:sp>
      <p:sp>
        <p:nvSpPr>
          <p:cNvPr id="49" name="object 49"/>
          <p:cNvSpPr txBox="1"/>
          <p:nvPr/>
        </p:nvSpPr>
        <p:spPr>
          <a:xfrm>
            <a:off x="750321" y="2470908"/>
            <a:ext cx="5120640" cy="1497330"/>
          </a:xfrm>
          <a:prstGeom prst="rect">
            <a:avLst/>
          </a:prstGeom>
          <a:solidFill>
            <a:srgbClr val="E1EFD9"/>
          </a:solidFill>
        </p:spPr>
        <p:txBody>
          <a:bodyPr vert="horz" wrap="square" lIns="0" tIns="17780" rIns="0" bIns="0" rtlCol="0">
            <a:spAutoFit/>
          </a:bodyPr>
          <a:lstStyle/>
          <a:p>
            <a:pPr marL="74930" marR="456565">
              <a:lnSpc>
                <a:spcPct val="100400"/>
              </a:lnSpc>
              <a:spcBef>
                <a:spcPts val="140"/>
              </a:spcBef>
            </a:pPr>
            <a:r>
              <a:rPr sz="2300" spc="-10">
                <a:latin typeface="Calibri"/>
                <a:cs typeface="Calibri"/>
              </a:rPr>
              <a:t>Synergies</a:t>
            </a:r>
            <a:r>
              <a:rPr sz="2300">
                <a:latin typeface="Calibri"/>
                <a:cs typeface="Calibri"/>
              </a:rPr>
              <a:t> </a:t>
            </a:r>
            <a:r>
              <a:rPr sz="2300" spc="-5">
                <a:latin typeface="Calibri"/>
                <a:cs typeface="Calibri"/>
              </a:rPr>
              <a:t>with</a:t>
            </a:r>
            <a:r>
              <a:rPr sz="2300" spc="5">
                <a:latin typeface="Calibri"/>
                <a:cs typeface="Calibri"/>
              </a:rPr>
              <a:t> </a:t>
            </a:r>
            <a:r>
              <a:rPr sz="2300">
                <a:latin typeface="Calibri"/>
                <a:cs typeface="Calibri"/>
              </a:rPr>
              <a:t>Global </a:t>
            </a:r>
            <a:r>
              <a:rPr sz="2300" spc="-5">
                <a:latin typeface="Calibri"/>
                <a:cs typeface="Calibri"/>
              </a:rPr>
              <a:t>Decades,</a:t>
            </a:r>
            <a:r>
              <a:rPr sz="2300" spc="5">
                <a:latin typeface="Calibri"/>
                <a:cs typeface="Calibri"/>
              </a:rPr>
              <a:t> </a:t>
            </a:r>
            <a:r>
              <a:rPr sz="2300" spc="-5">
                <a:latin typeface="Calibri"/>
                <a:cs typeface="Calibri"/>
              </a:rPr>
              <a:t>MEAs, </a:t>
            </a:r>
            <a:r>
              <a:rPr sz="2300">
                <a:latin typeface="Calibri"/>
                <a:cs typeface="Calibri"/>
              </a:rPr>
              <a:t> UNEP</a:t>
            </a:r>
            <a:r>
              <a:rPr sz="2300" spc="15">
                <a:latin typeface="Calibri"/>
                <a:cs typeface="Calibri"/>
              </a:rPr>
              <a:t> </a:t>
            </a:r>
            <a:r>
              <a:rPr sz="2300">
                <a:latin typeface="Calibri"/>
                <a:cs typeface="Calibri"/>
              </a:rPr>
              <a:t>Global</a:t>
            </a:r>
            <a:r>
              <a:rPr sz="2300" spc="-10">
                <a:latin typeface="Calibri"/>
                <a:cs typeface="Calibri"/>
              </a:rPr>
              <a:t> Programme</a:t>
            </a:r>
            <a:r>
              <a:rPr sz="2300" spc="10">
                <a:latin typeface="Calibri"/>
                <a:cs typeface="Calibri"/>
              </a:rPr>
              <a:t> </a:t>
            </a:r>
            <a:r>
              <a:rPr sz="2300">
                <a:latin typeface="Calibri"/>
                <a:cs typeface="Calibri"/>
              </a:rPr>
              <a:t>of</a:t>
            </a:r>
            <a:r>
              <a:rPr sz="2300" spc="-5">
                <a:latin typeface="Calibri"/>
                <a:cs typeface="Calibri"/>
              </a:rPr>
              <a:t> Action, </a:t>
            </a:r>
            <a:r>
              <a:rPr sz="2300">
                <a:latin typeface="Calibri"/>
                <a:cs typeface="Calibri"/>
              </a:rPr>
              <a:t> </a:t>
            </a:r>
            <a:r>
              <a:rPr sz="2300" spc="-5">
                <a:latin typeface="Calibri"/>
                <a:cs typeface="Calibri"/>
              </a:rPr>
              <a:t>Regional </a:t>
            </a:r>
            <a:r>
              <a:rPr sz="2300">
                <a:latin typeface="Calibri"/>
                <a:cs typeface="Calibri"/>
              </a:rPr>
              <a:t>Seas &amp; UNEP </a:t>
            </a:r>
            <a:r>
              <a:rPr sz="2300" spc="-5">
                <a:latin typeface="Calibri"/>
                <a:cs typeface="Calibri"/>
              </a:rPr>
              <a:t>Regional </a:t>
            </a:r>
            <a:r>
              <a:rPr sz="2300">
                <a:latin typeface="Calibri"/>
                <a:cs typeface="Calibri"/>
              </a:rPr>
              <a:t>&amp; Sub- </a:t>
            </a:r>
            <a:r>
              <a:rPr sz="2300" spc="-505">
                <a:latin typeface="Calibri"/>
                <a:cs typeface="Calibri"/>
              </a:rPr>
              <a:t> </a:t>
            </a:r>
            <a:r>
              <a:rPr sz="2300" spc="-5">
                <a:latin typeface="Calibri"/>
                <a:cs typeface="Calibri"/>
              </a:rPr>
              <a:t>Regional</a:t>
            </a:r>
            <a:r>
              <a:rPr sz="2300" spc="-10">
                <a:latin typeface="Calibri"/>
                <a:cs typeface="Calibri"/>
              </a:rPr>
              <a:t> </a:t>
            </a:r>
            <a:r>
              <a:rPr sz="2300" spc="-5">
                <a:latin typeface="Calibri"/>
                <a:cs typeface="Calibri"/>
              </a:rPr>
              <a:t>Offices</a:t>
            </a:r>
            <a:endParaRPr sz="23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1013">
            <a:extLst>
              <a:ext uri="{FF2B5EF4-FFF2-40B4-BE49-F238E27FC236}">
                <a16:creationId xmlns:a16="http://schemas.microsoft.com/office/drawing/2014/main" id="{21F6DEFD-B69F-C44F-9BF9-BC8A15E4C6B7}"/>
              </a:ext>
            </a:extLst>
          </p:cNvPr>
          <p:cNvSpPr/>
          <p:nvPr/>
        </p:nvSpPr>
        <p:spPr>
          <a:xfrm>
            <a:off x="6550709" y="3809089"/>
            <a:ext cx="12095344" cy="2015416"/>
          </a:xfrm>
          <a:prstGeom prst="rect">
            <a:avLst/>
          </a:prstGeom>
          <a:solidFill>
            <a:schemeClr val="bg2">
              <a:lumMod val="95000"/>
            </a:schemeClr>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43" name="Shape 11014">
            <a:extLst>
              <a:ext uri="{FF2B5EF4-FFF2-40B4-BE49-F238E27FC236}">
                <a16:creationId xmlns:a16="http://schemas.microsoft.com/office/drawing/2014/main" id="{8CAC5253-D9C4-8C4A-85B6-9999104B9E15}"/>
              </a:ext>
            </a:extLst>
          </p:cNvPr>
          <p:cNvSpPr/>
          <p:nvPr/>
        </p:nvSpPr>
        <p:spPr>
          <a:xfrm>
            <a:off x="6801501" y="4192111"/>
            <a:ext cx="989013" cy="989013"/>
          </a:xfrm>
          <a:prstGeom prst="rightArrow">
            <a:avLst>
              <a:gd name="adj1" fmla="val 32000"/>
              <a:gd name="adj2" fmla="val 64000"/>
            </a:avLst>
          </a:prstGeom>
          <a:solidFill>
            <a:schemeClr val="accent2"/>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47" name="Shape 11015">
            <a:extLst>
              <a:ext uri="{FF2B5EF4-FFF2-40B4-BE49-F238E27FC236}">
                <a16:creationId xmlns:a16="http://schemas.microsoft.com/office/drawing/2014/main" id="{B593D22B-0A71-B847-9046-DD9386D7E3B0}"/>
              </a:ext>
            </a:extLst>
          </p:cNvPr>
          <p:cNvSpPr/>
          <p:nvPr/>
        </p:nvSpPr>
        <p:spPr>
          <a:xfrm>
            <a:off x="544548" y="3762613"/>
            <a:ext cx="6144054" cy="2121884"/>
          </a:xfrm>
          <a:prstGeom prst="rect">
            <a:avLst/>
          </a:prstGeom>
          <a:solidFill>
            <a:schemeClr val="accent2"/>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38" name="Shape 11023">
            <a:extLst>
              <a:ext uri="{FF2B5EF4-FFF2-40B4-BE49-F238E27FC236}">
                <a16:creationId xmlns:a16="http://schemas.microsoft.com/office/drawing/2014/main" id="{DB52C7EA-DAED-7648-8F15-58BE58D30C83}"/>
              </a:ext>
            </a:extLst>
          </p:cNvPr>
          <p:cNvSpPr/>
          <p:nvPr/>
        </p:nvSpPr>
        <p:spPr>
          <a:xfrm>
            <a:off x="544548" y="1794970"/>
            <a:ext cx="5546968" cy="1648354"/>
          </a:xfrm>
          <a:prstGeom prst="rect">
            <a:avLst/>
          </a:prstGeom>
          <a:solidFill>
            <a:schemeClr val="accent1"/>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35" name="Shape 11028">
            <a:extLst>
              <a:ext uri="{FF2B5EF4-FFF2-40B4-BE49-F238E27FC236}">
                <a16:creationId xmlns:a16="http://schemas.microsoft.com/office/drawing/2014/main" id="{88E983FD-A06E-4943-9061-841069F88B78}"/>
              </a:ext>
            </a:extLst>
          </p:cNvPr>
          <p:cNvSpPr/>
          <p:nvPr/>
        </p:nvSpPr>
        <p:spPr>
          <a:xfrm>
            <a:off x="6194096" y="2026378"/>
            <a:ext cx="989013" cy="989014"/>
          </a:xfrm>
          <a:prstGeom prst="rightArrow">
            <a:avLst>
              <a:gd name="adj1" fmla="val 32000"/>
              <a:gd name="adj2" fmla="val 64000"/>
            </a:avLst>
          </a:prstGeom>
          <a:solidFill>
            <a:schemeClr val="accent1"/>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25" name="Shape 11033">
            <a:extLst>
              <a:ext uri="{FF2B5EF4-FFF2-40B4-BE49-F238E27FC236}">
                <a16:creationId xmlns:a16="http://schemas.microsoft.com/office/drawing/2014/main" id="{6D66B16B-123F-B647-9EF6-CBB2DF55D23F}"/>
              </a:ext>
            </a:extLst>
          </p:cNvPr>
          <p:cNvSpPr/>
          <p:nvPr/>
        </p:nvSpPr>
        <p:spPr>
          <a:xfrm>
            <a:off x="6253054" y="6637648"/>
            <a:ext cx="989013" cy="989013"/>
          </a:xfrm>
          <a:prstGeom prst="rightArrow">
            <a:avLst>
              <a:gd name="adj1" fmla="val 32000"/>
              <a:gd name="adj2" fmla="val 64000"/>
            </a:avLst>
          </a:prstGeom>
          <a:solidFill>
            <a:schemeClr val="accent3"/>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29" name="Shape 11034">
            <a:extLst>
              <a:ext uri="{FF2B5EF4-FFF2-40B4-BE49-F238E27FC236}">
                <a16:creationId xmlns:a16="http://schemas.microsoft.com/office/drawing/2014/main" id="{E20CDC81-B663-CD4A-B30A-FEC8A90D206D}"/>
              </a:ext>
            </a:extLst>
          </p:cNvPr>
          <p:cNvSpPr/>
          <p:nvPr/>
        </p:nvSpPr>
        <p:spPr>
          <a:xfrm>
            <a:off x="604332" y="6244599"/>
            <a:ext cx="5487184" cy="1852895"/>
          </a:xfrm>
          <a:prstGeom prst="rect">
            <a:avLst/>
          </a:prstGeom>
          <a:solidFill>
            <a:schemeClr val="accent3"/>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16" name="Shape 11042">
            <a:extLst>
              <a:ext uri="{FF2B5EF4-FFF2-40B4-BE49-F238E27FC236}">
                <a16:creationId xmlns:a16="http://schemas.microsoft.com/office/drawing/2014/main" id="{F42F1CFF-2DA4-5F41-B167-71B9E1D9036A}"/>
              </a:ext>
            </a:extLst>
          </p:cNvPr>
          <p:cNvSpPr/>
          <p:nvPr/>
        </p:nvSpPr>
        <p:spPr>
          <a:xfrm>
            <a:off x="6688601" y="8505127"/>
            <a:ext cx="12095343" cy="2474410"/>
          </a:xfrm>
          <a:prstGeom prst="rect">
            <a:avLst/>
          </a:prstGeom>
          <a:solidFill>
            <a:schemeClr val="bg2">
              <a:lumMod val="95000"/>
            </a:schemeClr>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17" name="Shape 11043">
            <a:extLst>
              <a:ext uri="{FF2B5EF4-FFF2-40B4-BE49-F238E27FC236}">
                <a16:creationId xmlns:a16="http://schemas.microsoft.com/office/drawing/2014/main" id="{1218AEB7-B79C-454D-B558-B5A1727D2663}"/>
              </a:ext>
            </a:extLst>
          </p:cNvPr>
          <p:cNvSpPr/>
          <p:nvPr/>
        </p:nvSpPr>
        <p:spPr>
          <a:xfrm>
            <a:off x="6866425" y="9225067"/>
            <a:ext cx="989013" cy="989013"/>
          </a:xfrm>
          <a:prstGeom prst="rightArrow">
            <a:avLst>
              <a:gd name="adj1" fmla="val 32000"/>
              <a:gd name="adj2" fmla="val 64000"/>
            </a:avLst>
          </a:prstGeom>
          <a:solidFill>
            <a:schemeClr val="accent4"/>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21" name="Shape 11044">
            <a:extLst>
              <a:ext uri="{FF2B5EF4-FFF2-40B4-BE49-F238E27FC236}">
                <a16:creationId xmlns:a16="http://schemas.microsoft.com/office/drawing/2014/main" id="{36B06246-9DF1-FB49-9D34-8C860827977A}"/>
              </a:ext>
            </a:extLst>
          </p:cNvPr>
          <p:cNvSpPr/>
          <p:nvPr/>
        </p:nvSpPr>
        <p:spPr>
          <a:xfrm>
            <a:off x="584478" y="8505128"/>
            <a:ext cx="6144054" cy="2474410"/>
          </a:xfrm>
          <a:prstGeom prst="rect">
            <a:avLst/>
          </a:prstGeom>
          <a:solidFill>
            <a:schemeClr val="accent4"/>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52" name="TextBox 51">
            <a:extLst>
              <a:ext uri="{FF2B5EF4-FFF2-40B4-BE49-F238E27FC236}">
                <a16:creationId xmlns:a16="http://schemas.microsoft.com/office/drawing/2014/main" id="{BC35BCB8-A617-7841-B706-8AE2B3A2FC9D}"/>
              </a:ext>
            </a:extLst>
          </p:cNvPr>
          <p:cNvSpPr txBox="1"/>
          <p:nvPr/>
        </p:nvSpPr>
        <p:spPr>
          <a:xfrm>
            <a:off x="2745752" y="517464"/>
            <a:ext cx="14579632" cy="853760"/>
          </a:xfrm>
          <a:prstGeom prst="rect">
            <a:avLst/>
          </a:prstGeom>
          <a:noFill/>
        </p:spPr>
        <p:txBody>
          <a:bodyPr wrap="none" rtlCol="0">
            <a:spAutoFit/>
          </a:bodyPr>
          <a:lstStyle/>
          <a:p>
            <a:pPr algn="ctr" defTabSz="1507910">
              <a:defRPr/>
            </a:pPr>
            <a:r>
              <a:rPr lang="en-US" sz="4948" b="1" err="1">
                <a:solidFill>
                  <a:srgbClr val="1C2835"/>
                </a:solidFill>
                <a:latin typeface="Poppins" pitchFamily="2" charset="77"/>
                <a:cs typeface="Poppins" pitchFamily="2" charset="77"/>
              </a:rPr>
              <a:t>Programme</a:t>
            </a:r>
            <a:r>
              <a:rPr lang="en-US" sz="4948" b="1">
                <a:solidFill>
                  <a:srgbClr val="1C2835"/>
                </a:solidFill>
                <a:latin typeface="Poppins" pitchFamily="2" charset="77"/>
                <a:cs typeface="Poppins" pitchFamily="2" charset="77"/>
              </a:rPr>
              <a:t> Coordination and Management</a:t>
            </a:r>
          </a:p>
        </p:txBody>
      </p:sp>
      <p:sp>
        <p:nvSpPr>
          <p:cNvPr id="59" name="TextBox 58">
            <a:extLst>
              <a:ext uri="{FF2B5EF4-FFF2-40B4-BE49-F238E27FC236}">
                <a16:creationId xmlns:a16="http://schemas.microsoft.com/office/drawing/2014/main" id="{74D336D3-EA5C-3844-BE59-CFE1887E5BC1}"/>
              </a:ext>
            </a:extLst>
          </p:cNvPr>
          <p:cNvSpPr txBox="1"/>
          <p:nvPr/>
        </p:nvSpPr>
        <p:spPr>
          <a:xfrm>
            <a:off x="786466" y="4082007"/>
            <a:ext cx="5305050" cy="904863"/>
          </a:xfrm>
          <a:prstGeom prst="rect">
            <a:avLst/>
          </a:prstGeom>
          <a:noFill/>
        </p:spPr>
        <p:txBody>
          <a:bodyPr wrap="square" rtlCol="0" anchor="ctr">
            <a:spAutoFit/>
          </a:bodyPr>
          <a:lstStyle/>
          <a:p>
            <a:pPr defTabSz="1507910">
              <a:defRPr/>
            </a:pPr>
            <a:r>
              <a:rPr lang="en-US" sz="2640" b="1" dirty="0">
                <a:solidFill>
                  <a:srgbClr val="FFFFFF"/>
                </a:solidFill>
                <a:latin typeface="Poppins" pitchFamily="2" charset="77"/>
                <a:ea typeface="Lato Light" panose="020F0502020204030203" pitchFamily="34" charset="0"/>
                <a:cs typeface="Poppins" pitchFamily="2" charset="77"/>
              </a:rPr>
              <a:t>SUPPORT FOR RATIFICATION OF THE LBS PROTOCOL</a:t>
            </a:r>
          </a:p>
        </p:txBody>
      </p:sp>
      <p:sp>
        <p:nvSpPr>
          <p:cNvPr id="60" name="TextBox 59">
            <a:extLst>
              <a:ext uri="{FF2B5EF4-FFF2-40B4-BE49-F238E27FC236}">
                <a16:creationId xmlns:a16="http://schemas.microsoft.com/office/drawing/2014/main" id="{C30392A3-084C-8547-B16B-6E054F60949F}"/>
              </a:ext>
            </a:extLst>
          </p:cNvPr>
          <p:cNvSpPr txBox="1"/>
          <p:nvPr/>
        </p:nvSpPr>
        <p:spPr>
          <a:xfrm>
            <a:off x="604332" y="2042234"/>
            <a:ext cx="5487184" cy="1310743"/>
          </a:xfrm>
          <a:prstGeom prst="rect">
            <a:avLst/>
          </a:prstGeom>
          <a:noFill/>
        </p:spPr>
        <p:txBody>
          <a:bodyPr wrap="square" rtlCol="0" anchor="ctr">
            <a:spAutoFit/>
          </a:bodyPr>
          <a:lstStyle/>
          <a:p>
            <a:pPr defTabSz="1507910">
              <a:defRPr/>
            </a:pPr>
            <a:r>
              <a:rPr lang="en-US" sz="2639" b="1" dirty="0">
                <a:solidFill>
                  <a:srgbClr val="FFFFFF"/>
                </a:solidFill>
                <a:latin typeface="Poppins" pitchFamily="2" charset="77"/>
                <a:ea typeface="Lato Light" panose="020F0502020204030203" pitchFamily="34" charset="0"/>
                <a:cs typeface="Poppins" pitchFamily="2" charset="77"/>
              </a:rPr>
              <a:t>REGIONAL COORDINATION, COLLABORATION &amp; SYNERGIES</a:t>
            </a:r>
          </a:p>
          <a:p>
            <a:pPr defTabSz="1507910">
              <a:defRPr/>
            </a:pPr>
            <a:endParaRPr lang="en-US" sz="2639" b="1" dirty="0">
              <a:solidFill>
                <a:srgbClr val="FFFFFF"/>
              </a:solidFill>
              <a:latin typeface="Poppins" pitchFamily="2" charset="77"/>
              <a:ea typeface="Lato Light" panose="020F0502020204030203" pitchFamily="34" charset="0"/>
              <a:cs typeface="Poppins" pitchFamily="2" charset="77"/>
            </a:endParaRPr>
          </a:p>
        </p:txBody>
      </p:sp>
      <p:sp>
        <p:nvSpPr>
          <p:cNvPr id="61" name="TextBox 60">
            <a:extLst>
              <a:ext uri="{FF2B5EF4-FFF2-40B4-BE49-F238E27FC236}">
                <a16:creationId xmlns:a16="http://schemas.microsoft.com/office/drawing/2014/main" id="{0A49CE69-02AD-954B-BAF1-69A4A0568B07}"/>
              </a:ext>
            </a:extLst>
          </p:cNvPr>
          <p:cNvSpPr txBox="1"/>
          <p:nvPr/>
        </p:nvSpPr>
        <p:spPr>
          <a:xfrm>
            <a:off x="977119" y="6476784"/>
            <a:ext cx="5301519" cy="1310743"/>
          </a:xfrm>
          <a:prstGeom prst="rect">
            <a:avLst/>
          </a:prstGeom>
          <a:noFill/>
        </p:spPr>
        <p:txBody>
          <a:bodyPr wrap="square" rtlCol="0" anchor="ctr">
            <a:spAutoFit/>
          </a:bodyPr>
          <a:lstStyle/>
          <a:p>
            <a:pPr defTabSz="1507910">
              <a:defRPr/>
            </a:pPr>
            <a:r>
              <a:rPr lang="en-US" sz="2639" b="1" dirty="0">
                <a:solidFill>
                  <a:srgbClr val="FFFFFF"/>
                </a:solidFill>
                <a:latin typeface="Poppins" pitchFamily="2" charset="77"/>
                <a:ea typeface="Lato Light" panose="020F0502020204030203" pitchFamily="34" charset="0"/>
                <a:cs typeface="Poppins" pitchFamily="2" charset="77"/>
              </a:rPr>
              <a:t>TECHNICAL SUPPORT TO IMPLEMENT THE OIL SPILLS &amp; LBS PROTOCOLS</a:t>
            </a:r>
          </a:p>
        </p:txBody>
      </p:sp>
      <p:sp>
        <p:nvSpPr>
          <p:cNvPr id="62" name="TextBox 61">
            <a:extLst>
              <a:ext uri="{FF2B5EF4-FFF2-40B4-BE49-F238E27FC236}">
                <a16:creationId xmlns:a16="http://schemas.microsoft.com/office/drawing/2014/main" id="{B7D9F742-D435-6944-835D-F0173C678000}"/>
              </a:ext>
            </a:extLst>
          </p:cNvPr>
          <p:cNvSpPr txBox="1"/>
          <p:nvPr/>
        </p:nvSpPr>
        <p:spPr>
          <a:xfrm>
            <a:off x="1211657" y="9267271"/>
            <a:ext cx="5339052" cy="904607"/>
          </a:xfrm>
          <a:prstGeom prst="rect">
            <a:avLst/>
          </a:prstGeom>
          <a:noFill/>
        </p:spPr>
        <p:txBody>
          <a:bodyPr wrap="square" rtlCol="0" anchor="ctr">
            <a:spAutoFit/>
          </a:bodyPr>
          <a:lstStyle/>
          <a:p>
            <a:pPr defTabSz="1507910">
              <a:defRPr/>
            </a:pPr>
            <a:r>
              <a:rPr lang="en-US" sz="2639" b="1" dirty="0">
                <a:solidFill>
                  <a:srgbClr val="FFFFFF"/>
                </a:solidFill>
                <a:latin typeface="Poppins" pitchFamily="2" charset="77"/>
                <a:ea typeface="Lato Light" panose="020F0502020204030203" pitchFamily="34" charset="0"/>
                <a:cs typeface="Poppins" pitchFamily="2" charset="77"/>
              </a:rPr>
              <a:t>PROJECT DEVELOPMENT &amp; APPROVAL</a:t>
            </a:r>
          </a:p>
        </p:txBody>
      </p:sp>
      <p:sp>
        <p:nvSpPr>
          <p:cNvPr id="69" name="TextBox 68">
            <a:extLst>
              <a:ext uri="{FF2B5EF4-FFF2-40B4-BE49-F238E27FC236}">
                <a16:creationId xmlns:a16="http://schemas.microsoft.com/office/drawing/2014/main" id="{943BF289-376B-BC4D-9D39-57EECE8E40F7}"/>
              </a:ext>
            </a:extLst>
          </p:cNvPr>
          <p:cNvSpPr txBox="1"/>
          <p:nvPr/>
        </p:nvSpPr>
        <p:spPr>
          <a:xfrm>
            <a:off x="7131094" y="6188010"/>
            <a:ext cx="11375262" cy="1953612"/>
          </a:xfrm>
          <a:prstGeom prst="rect">
            <a:avLst/>
          </a:prstGeom>
          <a:noFill/>
        </p:spPr>
        <p:txBody>
          <a:bodyPr wrap="square" rtlCol="0" anchor="ctr">
            <a:spAutoFit/>
          </a:bodyPr>
          <a:lstStyle/>
          <a:p>
            <a:pPr marL="457200" indent="-457200"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Nutrient management, Integrated Water and Wastewater Management, plastics and marine litter (Integration with MPAs grants under SPAW)</a:t>
            </a:r>
            <a:br>
              <a:rPr lang="en-US" sz="2800" dirty="0">
                <a:ea typeface="Lato Light" panose="020F0502020204030203" pitchFamily="34" charset="0"/>
                <a:cs typeface="Lato Light" panose="020F0502020204030203" pitchFamily="34" charset="0"/>
              </a:rPr>
            </a:br>
            <a:endParaRPr lang="en-US" sz="2800" dirty="0">
              <a:ea typeface="Lato Light" panose="020F0502020204030203" pitchFamily="34" charset="0"/>
              <a:cs typeface="Lato Light" panose="020F0502020204030203" pitchFamily="34" charset="0"/>
            </a:endParaRPr>
          </a:p>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GEF </a:t>
            </a:r>
            <a:r>
              <a:rPr lang="en-US" sz="2800" dirty="0" err="1">
                <a:ea typeface="Lato Light" panose="020F0502020204030203" pitchFamily="34" charset="0"/>
                <a:cs typeface="Lato Light" panose="020F0502020204030203" pitchFamily="34" charset="0"/>
              </a:rPr>
              <a:t>IWEco</a:t>
            </a:r>
            <a:r>
              <a:rPr lang="en-US" sz="2800" dirty="0">
                <a:ea typeface="Lato Light" panose="020F0502020204030203" pitchFamily="34" charset="0"/>
                <a:cs typeface="Lato Light" panose="020F0502020204030203" pitchFamily="34" charset="0"/>
              </a:rPr>
              <a:t>, GEF </a:t>
            </a:r>
            <a:r>
              <a:rPr lang="en-US" sz="2800" dirty="0" err="1">
                <a:ea typeface="Lato Light" panose="020F0502020204030203" pitchFamily="34" charset="0"/>
                <a:cs typeface="Lato Light" panose="020F0502020204030203" pitchFamily="34" charset="0"/>
              </a:rPr>
              <a:t>CReW</a:t>
            </a:r>
            <a:r>
              <a:rPr lang="en-US" sz="2800" dirty="0">
                <a:ea typeface="Lato Light" panose="020F0502020204030203" pitchFamily="34" charset="0"/>
                <a:cs typeface="Lato Light" panose="020F0502020204030203" pitchFamily="34" charset="0"/>
              </a:rPr>
              <a:t>+, ACP MEAs III, </a:t>
            </a:r>
            <a:r>
              <a:rPr lang="en-US" sz="2800" dirty="0" err="1">
                <a:ea typeface="Lato Light" panose="020F0502020204030203" pitchFamily="34" charset="0"/>
                <a:cs typeface="Lato Light" panose="020F0502020204030203" pitchFamily="34" charset="0"/>
              </a:rPr>
              <a:t>Sida</a:t>
            </a:r>
            <a:r>
              <a:rPr lang="en-US" sz="2800" dirty="0">
                <a:ea typeface="Lato Light" panose="020F0502020204030203" pitchFamily="34" charset="0"/>
                <a:cs typeface="Lato Light" panose="020F0502020204030203" pitchFamily="34" charset="0"/>
              </a:rPr>
              <a:t> Grant, GPNM and Norway to provide financial support.</a:t>
            </a:r>
          </a:p>
        </p:txBody>
      </p:sp>
      <p:sp>
        <p:nvSpPr>
          <p:cNvPr id="3" name="TextBox 2">
            <a:extLst>
              <a:ext uri="{FF2B5EF4-FFF2-40B4-BE49-F238E27FC236}">
                <a16:creationId xmlns:a16="http://schemas.microsoft.com/office/drawing/2014/main" id="{191CC6B0-E8C0-6D9E-32B2-457F471BDBC2}"/>
              </a:ext>
            </a:extLst>
          </p:cNvPr>
          <p:cNvSpPr txBox="1"/>
          <p:nvPr/>
        </p:nvSpPr>
        <p:spPr>
          <a:xfrm>
            <a:off x="13032069" y="8505126"/>
            <a:ext cx="6487553" cy="2246769"/>
          </a:xfrm>
          <a:prstGeom prst="rect">
            <a:avLst/>
          </a:prstGeom>
          <a:noFill/>
        </p:spPr>
        <p:txBody>
          <a:bodyPr wrap="square" numCol="1" rtlCol="0" anchor="ctr">
            <a:spAutoFit/>
          </a:bodyPr>
          <a:lstStyle/>
          <a:p>
            <a:pPr marL="457200" indent="-457200">
              <a:buFont typeface="Arial" panose="020B0604020202020204" pitchFamily="34" charset="0"/>
              <a:buChar char="•"/>
            </a:pPr>
            <a:r>
              <a:rPr lang="en-US" sz="2800" b="0" i="0" u="none" strike="noStrike" baseline="0" dirty="0">
                <a:solidFill>
                  <a:srgbClr val="000000"/>
                </a:solidFill>
              </a:rPr>
              <a:t>GEF LAC Cities: Pan, Col &amp; Jam  </a:t>
            </a:r>
          </a:p>
          <a:p>
            <a:r>
              <a:rPr lang="en-US" sz="2800" b="0" i="0" u="none" strike="noStrike" baseline="0" dirty="0">
                <a:solidFill>
                  <a:srgbClr val="000000"/>
                </a:solidFill>
              </a:rPr>
              <a:t> </a:t>
            </a:r>
          </a:p>
          <a:p>
            <a:pPr marL="457200" indent="-457200">
              <a:buFont typeface="Arial" panose="020B0604020202020204" pitchFamily="34" charset="0"/>
              <a:buChar char="•"/>
            </a:pPr>
            <a:r>
              <a:rPr lang="en-US" sz="2800" b="0" i="0" u="none" strike="noStrike" baseline="0" dirty="0" err="1">
                <a:solidFill>
                  <a:srgbClr val="000000"/>
                </a:solidFill>
              </a:rPr>
              <a:t>ProCaribe</a:t>
            </a:r>
            <a:r>
              <a:rPr lang="en-US" sz="2800" b="0" i="0" u="none" strike="noStrike" baseline="0" dirty="0">
                <a:solidFill>
                  <a:srgbClr val="000000"/>
                </a:solidFill>
              </a:rPr>
              <a:t>: Regional   </a:t>
            </a:r>
          </a:p>
          <a:p>
            <a:r>
              <a:rPr lang="en-US" sz="2800" b="0" i="0" u="none" strike="noStrike" baseline="0" dirty="0">
                <a:solidFill>
                  <a:srgbClr val="000000"/>
                </a:solidFill>
              </a:rPr>
              <a:t>        </a:t>
            </a:r>
          </a:p>
          <a:p>
            <a:pPr marL="457200" indent="-457200">
              <a:buFont typeface="Arial" panose="020B0604020202020204" pitchFamily="34" charset="0"/>
              <a:buChar char="•"/>
            </a:pPr>
            <a:r>
              <a:rPr lang="en-US" sz="2800" b="0" i="0" u="none" strike="noStrike" baseline="0" dirty="0">
                <a:solidFill>
                  <a:srgbClr val="000000"/>
                </a:solidFill>
              </a:rPr>
              <a:t>PROMAR: BVI, </a:t>
            </a:r>
            <a:r>
              <a:rPr lang="en-US" sz="2800" b="0" i="0" u="none" strike="noStrike" baseline="0" dirty="0" err="1">
                <a:solidFill>
                  <a:srgbClr val="000000"/>
                </a:solidFill>
              </a:rPr>
              <a:t>TnT</a:t>
            </a:r>
            <a:r>
              <a:rPr lang="en-US" sz="2800" b="0" i="0" u="none" strike="noStrike" baseline="0" dirty="0">
                <a:solidFill>
                  <a:srgbClr val="000000"/>
                </a:solidFill>
              </a:rPr>
              <a:t>, Guy, Sur &amp; SKN</a:t>
            </a:r>
            <a:endParaRPr lang="en-US" sz="3200" dirty="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027DB28A-4733-020E-0926-E0A08634C09E}"/>
              </a:ext>
            </a:extLst>
          </p:cNvPr>
          <p:cNvSpPr txBox="1"/>
          <p:nvPr/>
        </p:nvSpPr>
        <p:spPr>
          <a:xfrm>
            <a:off x="7254913" y="1653917"/>
            <a:ext cx="11391140" cy="1856149"/>
          </a:xfrm>
          <a:prstGeom prst="rect">
            <a:avLst/>
          </a:prstGeom>
          <a:noFill/>
        </p:spPr>
        <p:txBody>
          <a:bodyPr wrap="square" rtlCol="0" anchor="ctr">
            <a:spAutoFit/>
          </a:bodyPr>
          <a:lstStyle/>
          <a:p>
            <a:pPr marL="457200" indent="-457200" defTabSz="1507910">
              <a:lnSpc>
                <a:spcPct val="150000"/>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New cooperation agreements signed with partners, e.g., LBS RACs, OSPAR</a:t>
            </a:r>
          </a:p>
          <a:p>
            <a:pPr marL="457200" indent="-457200"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Discussions with International Atomic Energy Agency/INVEMAR and promoting greater cooperation among environmental laboratories – Regional Activity Network</a:t>
            </a:r>
          </a:p>
        </p:txBody>
      </p:sp>
      <p:sp>
        <p:nvSpPr>
          <p:cNvPr id="5" name="TextBox 4">
            <a:extLst>
              <a:ext uri="{FF2B5EF4-FFF2-40B4-BE49-F238E27FC236}">
                <a16:creationId xmlns:a16="http://schemas.microsoft.com/office/drawing/2014/main" id="{E7A1F966-BA63-957C-D2FA-8C03E72AE364}"/>
              </a:ext>
            </a:extLst>
          </p:cNvPr>
          <p:cNvSpPr txBox="1"/>
          <p:nvPr/>
        </p:nvSpPr>
        <p:spPr>
          <a:xfrm>
            <a:off x="7714402" y="4008167"/>
            <a:ext cx="10791954" cy="1581715"/>
          </a:xfrm>
          <a:prstGeom prst="rect">
            <a:avLst/>
          </a:prstGeom>
          <a:noFill/>
        </p:spPr>
        <p:txBody>
          <a:bodyPr wrap="square" rtlCol="0" anchor="ctr">
            <a:spAutoFit/>
          </a:bodyPr>
          <a:lstStyle/>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Workshops for Non-Contracting Parties – Needs Assessment</a:t>
            </a:r>
          </a:p>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Technical guidance provided to Suriname, Saint Kitts-Nevis and St. Vincent and the Grenadines</a:t>
            </a:r>
          </a:p>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Decisions of Project Steering Committees</a:t>
            </a:r>
          </a:p>
        </p:txBody>
      </p:sp>
      <p:sp>
        <p:nvSpPr>
          <p:cNvPr id="14" name="TextBox 13">
            <a:extLst>
              <a:ext uri="{FF2B5EF4-FFF2-40B4-BE49-F238E27FC236}">
                <a16:creationId xmlns:a16="http://schemas.microsoft.com/office/drawing/2014/main" id="{D9278E7A-63E4-3942-10AB-5F99FB2CB244}"/>
              </a:ext>
            </a:extLst>
          </p:cNvPr>
          <p:cNvSpPr txBox="1"/>
          <p:nvPr/>
        </p:nvSpPr>
        <p:spPr>
          <a:xfrm>
            <a:off x="7602792" y="8682098"/>
            <a:ext cx="5507587" cy="2262158"/>
          </a:xfrm>
          <a:prstGeom prst="rect">
            <a:avLst/>
          </a:prstGeom>
          <a:noFill/>
        </p:spPr>
        <p:txBody>
          <a:bodyPr wrap="square" numCol="1" rtlCol="0" anchor="ctr">
            <a:spAutoFit/>
          </a:bodyPr>
          <a:lstStyle/>
          <a:p>
            <a:pPr marL="457200" indent="-457200">
              <a:buFont typeface="Arial" panose="020B0604020202020204" pitchFamily="34" charset="0"/>
              <a:buChar char="•"/>
            </a:pPr>
            <a:r>
              <a:rPr lang="en-US" sz="2800" dirty="0">
                <a:ea typeface="Lato Light" panose="020F0502020204030203" pitchFamily="34" charset="0"/>
                <a:cs typeface="Lato Light" panose="020F0502020204030203" pitchFamily="34" charset="0"/>
              </a:rPr>
              <a:t>GEF International Waters (IW):</a:t>
            </a:r>
            <a:endParaRPr lang="en-US" sz="2800" b="0" i="0" u="none" strike="noStrike" baseline="0" dirty="0">
              <a:solidFill>
                <a:srgbClr val="000000"/>
              </a:solidFill>
            </a:endParaRPr>
          </a:p>
          <a:p>
            <a:pPr marL="1257300" lvl="2" indent="-342900">
              <a:buFont typeface="Wingdings" panose="05000000000000000000" pitchFamily="2" charset="2"/>
              <a:buChar char="Ø"/>
            </a:pPr>
            <a:r>
              <a:rPr lang="en-US" sz="2400" i="0" u="none" strike="noStrike" baseline="0" dirty="0">
                <a:solidFill>
                  <a:srgbClr val="7030A0"/>
                </a:solidFill>
              </a:rPr>
              <a:t>GEF Gulf of Mexico Large Marine Ecosystem (</a:t>
            </a:r>
            <a:r>
              <a:rPr lang="en-US" sz="2400" i="0" u="none" strike="noStrike" baseline="0" dirty="0" err="1">
                <a:solidFill>
                  <a:srgbClr val="7030A0"/>
                </a:solidFill>
              </a:rPr>
              <a:t>GoM</a:t>
            </a:r>
            <a:r>
              <a:rPr lang="en-US" sz="2400" i="0" u="none" strike="noStrike" baseline="0" dirty="0">
                <a:solidFill>
                  <a:srgbClr val="7030A0"/>
                </a:solidFill>
              </a:rPr>
              <a:t> LME) Project</a:t>
            </a:r>
          </a:p>
          <a:p>
            <a:pPr marL="1257300" lvl="2" indent="-342900">
              <a:buFont typeface="Wingdings" panose="05000000000000000000" pitchFamily="2" charset="2"/>
              <a:buChar char="Ø"/>
            </a:pPr>
            <a:r>
              <a:rPr lang="en-US" sz="2400" i="0" u="none" strike="noStrike" baseline="0" dirty="0">
                <a:solidFill>
                  <a:srgbClr val="7030A0"/>
                </a:solidFill>
              </a:rPr>
              <a:t>GEF IW: LEARN 5</a:t>
            </a:r>
          </a:p>
          <a:p>
            <a:pPr lvl="2"/>
            <a:endParaRPr lang="en-US" sz="900" dirty="0">
              <a:solidFill>
                <a:srgbClr val="7030A0"/>
              </a:solidFill>
              <a:ea typeface="Lato Light" panose="020F0502020204030203" pitchFamily="34" charset="0"/>
              <a:cs typeface="Lato Light" panose="020F0502020204030203" pitchFamily="34" charset="0"/>
            </a:endParaRPr>
          </a:p>
          <a:p>
            <a:pPr marL="457200" indent="-457200">
              <a:buFont typeface="Arial" panose="020B0604020202020204" pitchFamily="34" charset="0"/>
              <a:buChar char="•"/>
            </a:pPr>
            <a:r>
              <a:rPr lang="en-US" sz="3200" dirty="0">
                <a:ea typeface="Lato Light" panose="020F0502020204030203" pitchFamily="34" charset="0"/>
                <a:cs typeface="Lato Light" panose="020F0502020204030203" pitchFamily="34" charset="0"/>
              </a:rPr>
              <a:t>GEF 8 </a:t>
            </a:r>
            <a:r>
              <a:rPr lang="en-US" sz="3200" b="1" dirty="0">
                <a:solidFill>
                  <a:srgbClr val="7030A0"/>
                </a:solidFill>
                <a:ea typeface="Lato Light" panose="020F0502020204030203" pitchFamily="34" charset="0"/>
                <a:cs typeface="Lato Light" panose="020F0502020204030203" pitchFamily="34" charset="0"/>
              </a:rPr>
              <a:t>Pipeline</a:t>
            </a:r>
            <a:endParaRPr lang="en-US" sz="3200" b="1" i="0" u="none" strike="noStrike" baseline="0" dirty="0">
              <a:solidFill>
                <a:srgbClr val="7030A0"/>
              </a:solidFill>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1509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11013">
            <a:extLst>
              <a:ext uri="{FF2B5EF4-FFF2-40B4-BE49-F238E27FC236}">
                <a16:creationId xmlns:a16="http://schemas.microsoft.com/office/drawing/2014/main" id="{21F6DEFD-B69F-C44F-9BF9-BC8A15E4C6B7}"/>
              </a:ext>
            </a:extLst>
          </p:cNvPr>
          <p:cNvSpPr/>
          <p:nvPr/>
        </p:nvSpPr>
        <p:spPr>
          <a:xfrm>
            <a:off x="6575572" y="4048643"/>
            <a:ext cx="11747519" cy="2286933"/>
          </a:xfrm>
          <a:prstGeom prst="rect">
            <a:avLst/>
          </a:prstGeom>
          <a:solidFill>
            <a:schemeClr val="bg2">
              <a:lumMod val="95000"/>
            </a:schemeClr>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43" name="Shape 11014">
            <a:extLst>
              <a:ext uri="{FF2B5EF4-FFF2-40B4-BE49-F238E27FC236}">
                <a16:creationId xmlns:a16="http://schemas.microsoft.com/office/drawing/2014/main" id="{8CAC5253-D9C4-8C4A-85B6-9999104B9E15}"/>
              </a:ext>
            </a:extLst>
          </p:cNvPr>
          <p:cNvSpPr/>
          <p:nvPr/>
        </p:nvSpPr>
        <p:spPr>
          <a:xfrm>
            <a:off x="6659216" y="4703362"/>
            <a:ext cx="989013" cy="989013"/>
          </a:xfrm>
          <a:prstGeom prst="rightArrow">
            <a:avLst>
              <a:gd name="adj1" fmla="val 32000"/>
              <a:gd name="adj2" fmla="val 64000"/>
            </a:avLst>
          </a:prstGeom>
          <a:solidFill>
            <a:schemeClr val="accent2"/>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47" name="Shape 11015">
            <a:extLst>
              <a:ext uri="{FF2B5EF4-FFF2-40B4-BE49-F238E27FC236}">
                <a16:creationId xmlns:a16="http://schemas.microsoft.com/office/drawing/2014/main" id="{B593D22B-0A71-B847-9046-DD9386D7E3B0}"/>
              </a:ext>
            </a:extLst>
          </p:cNvPr>
          <p:cNvSpPr/>
          <p:nvPr/>
        </p:nvSpPr>
        <p:spPr>
          <a:xfrm>
            <a:off x="1710301" y="4020904"/>
            <a:ext cx="4865272" cy="2325508"/>
          </a:xfrm>
          <a:prstGeom prst="rect">
            <a:avLst/>
          </a:prstGeom>
          <a:solidFill>
            <a:schemeClr val="accent2"/>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38" name="Shape 11023">
            <a:extLst>
              <a:ext uri="{FF2B5EF4-FFF2-40B4-BE49-F238E27FC236}">
                <a16:creationId xmlns:a16="http://schemas.microsoft.com/office/drawing/2014/main" id="{DB52C7EA-DAED-7648-8F15-58BE58D30C83}"/>
              </a:ext>
            </a:extLst>
          </p:cNvPr>
          <p:cNvSpPr/>
          <p:nvPr/>
        </p:nvSpPr>
        <p:spPr>
          <a:xfrm>
            <a:off x="1723006" y="2200532"/>
            <a:ext cx="4442844" cy="1648354"/>
          </a:xfrm>
          <a:prstGeom prst="rect">
            <a:avLst/>
          </a:prstGeom>
          <a:solidFill>
            <a:schemeClr val="accent1"/>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35" name="Shape 11028">
            <a:extLst>
              <a:ext uri="{FF2B5EF4-FFF2-40B4-BE49-F238E27FC236}">
                <a16:creationId xmlns:a16="http://schemas.microsoft.com/office/drawing/2014/main" id="{88E983FD-A06E-4943-9061-841069F88B78}"/>
              </a:ext>
            </a:extLst>
          </p:cNvPr>
          <p:cNvSpPr/>
          <p:nvPr/>
        </p:nvSpPr>
        <p:spPr>
          <a:xfrm>
            <a:off x="6298818" y="2579709"/>
            <a:ext cx="989013" cy="989014"/>
          </a:xfrm>
          <a:prstGeom prst="rightArrow">
            <a:avLst>
              <a:gd name="adj1" fmla="val 32000"/>
              <a:gd name="adj2" fmla="val 64000"/>
            </a:avLst>
          </a:prstGeom>
          <a:solidFill>
            <a:schemeClr val="accent1"/>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25" name="Shape 11033">
            <a:extLst>
              <a:ext uri="{FF2B5EF4-FFF2-40B4-BE49-F238E27FC236}">
                <a16:creationId xmlns:a16="http://schemas.microsoft.com/office/drawing/2014/main" id="{6D66B16B-123F-B647-9EF6-CBB2DF55D23F}"/>
              </a:ext>
            </a:extLst>
          </p:cNvPr>
          <p:cNvSpPr/>
          <p:nvPr/>
        </p:nvSpPr>
        <p:spPr>
          <a:xfrm>
            <a:off x="6218086" y="7014581"/>
            <a:ext cx="989013" cy="989013"/>
          </a:xfrm>
          <a:prstGeom prst="rightArrow">
            <a:avLst>
              <a:gd name="adj1" fmla="val 32000"/>
              <a:gd name="adj2" fmla="val 64000"/>
            </a:avLst>
          </a:prstGeom>
          <a:solidFill>
            <a:schemeClr val="accent3"/>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29" name="Shape 11034">
            <a:extLst>
              <a:ext uri="{FF2B5EF4-FFF2-40B4-BE49-F238E27FC236}">
                <a16:creationId xmlns:a16="http://schemas.microsoft.com/office/drawing/2014/main" id="{E20CDC81-B663-CD4A-B30A-FEC8A90D206D}"/>
              </a:ext>
            </a:extLst>
          </p:cNvPr>
          <p:cNvSpPr/>
          <p:nvPr/>
        </p:nvSpPr>
        <p:spPr>
          <a:xfrm>
            <a:off x="1649293" y="6548699"/>
            <a:ext cx="4364157" cy="2063049"/>
          </a:xfrm>
          <a:prstGeom prst="rect">
            <a:avLst/>
          </a:prstGeom>
          <a:solidFill>
            <a:schemeClr val="accent3"/>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12" name="Shape 11053">
            <a:extLst>
              <a:ext uri="{FF2B5EF4-FFF2-40B4-BE49-F238E27FC236}">
                <a16:creationId xmlns:a16="http://schemas.microsoft.com/office/drawing/2014/main" id="{F140886D-6798-0E45-8A45-4F7ECCC030A2}"/>
              </a:ext>
            </a:extLst>
          </p:cNvPr>
          <p:cNvSpPr/>
          <p:nvPr/>
        </p:nvSpPr>
        <p:spPr>
          <a:xfrm>
            <a:off x="1673333" y="8896855"/>
            <a:ext cx="5311252" cy="1951816"/>
          </a:xfrm>
          <a:prstGeom prst="rect">
            <a:avLst/>
          </a:prstGeom>
          <a:solidFill>
            <a:schemeClr val="accent5"/>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52" name="TextBox 51">
            <a:extLst>
              <a:ext uri="{FF2B5EF4-FFF2-40B4-BE49-F238E27FC236}">
                <a16:creationId xmlns:a16="http://schemas.microsoft.com/office/drawing/2014/main" id="{BC35BCB8-A617-7841-B706-8AE2B3A2FC9D}"/>
              </a:ext>
            </a:extLst>
          </p:cNvPr>
          <p:cNvSpPr txBox="1"/>
          <p:nvPr/>
        </p:nvSpPr>
        <p:spPr>
          <a:xfrm>
            <a:off x="2745752" y="517464"/>
            <a:ext cx="14579632" cy="1615186"/>
          </a:xfrm>
          <a:prstGeom prst="rect">
            <a:avLst/>
          </a:prstGeom>
          <a:noFill/>
        </p:spPr>
        <p:txBody>
          <a:bodyPr wrap="none" rtlCol="0">
            <a:spAutoFit/>
          </a:bodyPr>
          <a:lstStyle/>
          <a:p>
            <a:pPr algn="ctr" defTabSz="1507910">
              <a:defRPr/>
            </a:pPr>
            <a:r>
              <a:rPr lang="en-US" sz="4948" b="1" err="1">
                <a:solidFill>
                  <a:srgbClr val="1C2835"/>
                </a:solidFill>
                <a:latin typeface="Poppins" pitchFamily="2" charset="77"/>
                <a:cs typeface="Poppins" pitchFamily="2" charset="77"/>
              </a:rPr>
              <a:t>Programme</a:t>
            </a:r>
            <a:r>
              <a:rPr lang="en-US" sz="4948" b="1">
                <a:solidFill>
                  <a:srgbClr val="1C2835"/>
                </a:solidFill>
                <a:latin typeface="Poppins" pitchFamily="2" charset="77"/>
                <a:cs typeface="Poppins" pitchFamily="2" charset="77"/>
              </a:rPr>
              <a:t> Coordination and Management</a:t>
            </a:r>
          </a:p>
          <a:p>
            <a:pPr algn="ctr" defTabSz="1507910">
              <a:defRPr/>
            </a:pPr>
            <a:r>
              <a:rPr lang="en-US" sz="4948" b="1">
                <a:solidFill>
                  <a:srgbClr val="1C2835"/>
                </a:solidFill>
                <a:latin typeface="Poppins" pitchFamily="2" charset="77"/>
                <a:cs typeface="Poppins" pitchFamily="2" charset="77"/>
              </a:rPr>
              <a:t>(cont’d)</a:t>
            </a:r>
          </a:p>
        </p:txBody>
      </p:sp>
      <p:sp>
        <p:nvSpPr>
          <p:cNvPr id="60" name="TextBox 59">
            <a:extLst>
              <a:ext uri="{FF2B5EF4-FFF2-40B4-BE49-F238E27FC236}">
                <a16:creationId xmlns:a16="http://schemas.microsoft.com/office/drawing/2014/main" id="{C30392A3-084C-8547-B16B-6E054F60949F}"/>
              </a:ext>
            </a:extLst>
          </p:cNvPr>
          <p:cNvSpPr txBox="1"/>
          <p:nvPr/>
        </p:nvSpPr>
        <p:spPr>
          <a:xfrm>
            <a:off x="2203450" y="2418845"/>
            <a:ext cx="3962400" cy="1310743"/>
          </a:xfrm>
          <a:prstGeom prst="rect">
            <a:avLst/>
          </a:prstGeom>
          <a:noFill/>
        </p:spPr>
        <p:txBody>
          <a:bodyPr wrap="square" rtlCol="0" anchor="ctr">
            <a:spAutoFit/>
          </a:bodyPr>
          <a:lstStyle/>
          <a:p>
            <a:pPr defTabSz="1507910">
              <a:defRPr/>
            </a:pPr>
            <a:r>
              <a:rPr lang="en-US" sz="2639" b="1">
                <a:solidFill>
                  <a:srgbClr val="FFFFFF"/>
                </a:solidFill>
                <a:latin typeface="Poppins" pitchFamily="2" charset="77"/>
                <a:ea typeface="Lato Light" panose="020F0502020204030203" pitchFamily="34" charset="0"/>
                <a:cs typeface="Poppins" pitchFamily="2" charset="77"/>
              </a:rPr>
              <a:t>SUPPORT TO THE OPEN-ENDED WORKING GROUP</a:t>
            </a:r>
          </a:p>
        </p:txBody>
      </p:sp>
      <p:sp>
        <p:nvSpPr>
          <p:cNvPr id="61" name="TextBox 60">
            <a:extLst>
              <a:ext uri="{FF2B5EF4-FFF2-40B4-BE49-F238E27FC236}">
                <a16:creationId xmlns:a16="http://schemas.microsoft.com/office/drawing/2014/main" id="{0A49CE69-02AD-954B-BAF1-69A4A0568B07}"/>
              </a:ext>
            </a:extLst>
          </p:cNvPr>
          <p:cNvSpPr txBox="1"/>
          <p:nvPr/>
        </p:nvSpPr>
        <p:spPr>
          <a:xfrm>
            <a:off x="2385941" y="7061696"/>
            <a:ext cx="3322709" cy="904607"/>
          </a:xfrm>
          <a:prstGeom prst="rect">
            <a:avLst/>
          </a:prstGeom>
          <a:noFill/>
        </p:spPr>
        <p:txBody>
          <a:bodyPr wrap="square" rtlCol="0" anchor="ctr">
            <a:spAutoFit/>
          </a:bodyPr>
          <a:lstStyle/>
          <a:p>
            <a:pPr defTabSz="1507910">
              <a:defRPr/>
            </a:pPr>
            <a:r>
              <a:rPr lang="en-US" sz="2639" b="1">
                <a:solidFill>
                  <a:srgbClr val="FFFFFF"/>
                </a:solidFill>
                <a:latin typeface="Poppins" pitchFamily="2" charset="77"/>
                <a:ea typeface="Lato Light" panose="020F0502020204030203" pitchFamily="34" charset="0"/>
                <a:cs typeface="Poppins" pitchFamily="2" charset="77"/>
              </a:rPr>
              <a:t>RESOURCE MOBILIZATION</a:t>
            </a:r>
          </a:p>
        </p:txBody>
      </p:sp>
      <p:sp>
        <p:nvSpPr>
          <p:cNvPr id="63" name="TextBox 62">
            <a:extLst>
              <a:ext uri="{FF2B5EF4-FFF2-40B4-BE49-F238E27FC236}">
                <a16:creationId xmlns:a16="http://schemas.microsoft.com/office/drawing/2014/main" id="{A64AD1F3-53D5-7C4A-ABBE-C1686FE2D2E8}"/>
              </a:ext>
            </a:extLst>
          </p:cNvPr>
          <p:cNvSpPr txBox="1"/>
          <p:nvPr/>
        </p:nvSpPr>
        <p:spPr>
          <a:xfrm>
            <a:off x="2203450" y="9383615"/>
            <a:ext cx="4267200" cy="904607"/>
          </a:xfrm>
          <a:prstGeom prst="rect">
            <a:avLst/>
          </a:prstGeom>
          <a:noFill/>
        </p:spPr>
        <p:txBody>
          <a:bodyPr wrap="square" rtlCol="0" anchor="ctr">
            <a:spAutoFit/>
          </a:bodyPr>
          <a:lstStyle/>
          <a:p>
            <a:pPr defTabSz="1507910">
              <a:defRPr/>
            </a:pPr>
            <a:r>
              <a:rPr lang="en-US" sz="2639" b="1">
                <a:solidFill>
                  <a:srgbClr val="FFFFFF"/>
                </a:solidFill>
                <a:latin typeface="Poppins" pitchFamily="2" charset="77"/>
                <a:ea typeface="Lato Light" panose="020F0502020204030203" pitchFamily="34" charset="0"/>
                <a:cs typeface="Poppins" pitchFamily="2" charset="77"/>
              </a:rPr>
              <a:t>STRATEGIC COMMITTEES</a:t>
            </a:r>
          </a:p>
        </p:txBody>
      </p:sp>
      <p:sp>
        <p:nvSpPr>
          <p:cNvPr id="4" name="TextBox 3">
            <a:extLst>
              <a:ext uri="{FF2B5EF4-FFF2-40B4-BE49-F238E27FC236}">
                <a16:creationId xmlns:a16="http://schemas.microsoft.com/office/drawing/2014/main" id="{027DB28A-4733-020E-0926-E0A08634C09E}"/>
              </a:ext>
            </a:extLst>
          </p:cNvPr>
          <p:cNvSpPr txBox="1"/>
          <p:nvPr/>
        </p:nvSpPr>
        <p:spPr>
          <a:xfrm>
            <a:off x="7420799" y="2626168"/>
            <a:ext cx="9087737" cy="851515"/>
          </a:xfrm>
          <a:prstGeom prst="rect">
            <a:avLst/>
          </a:prstGeom>
          <a:noFill/>
        </p:spPr>
        <p:txBody>
          <a:bodyPr wrap="square" rtlCol="0" anchor="ctr">
            <a:spAutoFit/>
          </a:bodyPr>
          <a:lstStyle/>
          <a:p>
            <a:pPr algn="just" defTabSz="1507910">
              <a:lnSpc>
                <a:spcPts val="2886"/>
              </a:lnSpc>
              <a:defRPr/>
            </a:pPr>
            <a:r>
              <a:rPr lang="en-US" sz="3200" dirty="0">
                <a:ea typeface="Lato Light" panose="020F0502020204030203" pitchFamily="34" charset="0"/>
                <a:cs typeface="Lato Light" panose="020F0502020204030203" pitchFamily="34" charset="0"/>
              </a:rPr>
              <a:t>Virtual meetings convened, thematic sub-groups established, experts nominated, and officers elected.</a:t>
            </a:r>
          </a:p>
        </p:txBody>
      </p:sp>
      <p:sp>
        <p:nvSpPr>
          <p:cNvPr id="2" name="TextBox 1">
            <a:extLst>
              <a:ext uri="{FF2B5EF4-FFF2-40B4-BE49-F238E27FC236}">
                <a16:creationId xmlns:a16="http://schemas.microsoft.com/office/drawing/2014/main" id="{A1328A47-C2E2-8397-2038-A32646140137}"/>
              </a:ext>
            </a:extLst>
          </p:cNvPr>
          <p:cNvSpPr txBox="1"/>
          <p:nvPr/>
        </p:nvSpPr>
        <p:spPr>
          <a:xfrm>
            <a:off x="2308372" y="4697762"/>
            <a:ext cx="4267200" cy="904607"/>
          </a:xfrm>
          <a:prstGeom prst="rect">
            <a:avLst/>
          </a:prstGeom>
          <a:noFill/>
        </p:spPr>
        <p:txBody>
          <a:bodyPr wrap="square" rtlCol="0" anchor="ctr">
            <a:spAutoFit/>
          </a:bodyPr>
          <a:lstStyle/>
          <a:p>
            <a:pPr defTabSz="1507910">
              <a:defRPr/>
            </a:pPr>
            <a:r>
              <a:rPr lang="en-US" sz="2639" b="1">
                <a:solidFill>
                  <a:srgbClr val="FFFFFF"/>
                </a:solidFill>
                <a:latin typeface="Poppins" pitchFamily="2" charset="77"/>
                <a:ea typeface="Lato Light" panose="020F0502020204030203" pitchFamily="34" charset="0"/>
                <a:cs typeface="Poppins" pitchFamily="2" charset="77"/>
              </a:rPr>
              <a:t>CAPACITY BUILDING INITIATIVES </a:t>
            </a:r>
          </a:p>
        </p:txBody>
      </p:sp>
      <p:sp>
        <p:nvSpPr>
          <p:cNvPr id="7" name="TextBox 6">
            <a:extLst>
              <a:ext uri="{FF2B5EF4-FFF2-40B4-BE49-F238E27FC236}">
                <a16:creationId xmlns:a16="http://schemas.microsoft.com/office/drawing/2014/main" id="{A9FE54BC-1F93-EFD7-2882-0896652485CF}"/>
              </a:ext>
            </a:extLst>
          </p:cNvPr>
          <p:cNvSpPr txBox="1"/>
          <p:nvPr/>
        </p:nvSpPr>
        <p:spPr>
          <a:xfrm>
            <a:off x="7287831" y="6790263"/>
            <a:ext cx="10973665" cy="1579920"/>
          </a:xfrm>
          <a:prstGeom prst="rect">
            <a:avLst/>
          </a:prstGeom>
          <a:noFill/>
        </p:spPr>
        <p:txBody>
          <a:bodyPr wrap="square" numCol="2" rtlCol="0" anchor="ctr">
            <a:spAutoFit/>
          </a:bodyPr>
          <a:lstStyle/>
          <a:p>
            <a:pPr marL="457200" indent="-457200"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Swedish Ministry of Environment</a:t>
            </a:r>
          </a:p>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ACP MEAs III Project</a:t>
            </a:r>
          </a:p>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GEF </a:t>
            </a:r>
            <a:r>
              <a:rPr lang="en-US" sz="2800" dirty="0" err="1">
                <a:ea typeface="Lato Light" panose="020F0502020204030203" pitchFamily="34" charset="0"/>
                <a:cs typeface="Lato Light" panose="020F0502020204030203" pitchFamily="34" charset="0"/>
              </a:rPr>
              <a:t>CReW</a:t>
            </a:r>
            <a:r>
              <a:rPr lang="en-US" sz="2800" dirty="0">
                <a:ea typeface="Lato Light" panose="020F0502020204030203" pitchFamily="34" charset="0"/>
                <a:cs typeface="Lato Light" panose="020F0502020204030203" pitchFamily="34" charset="0"/>
              </a:rPr>
              <a:t>+ Project</a:t>
            </a:r>
          </a:p>
          <a:p>
            <a:pPr marL="457200" indent="-457200" algn="just" defTabSz="1507910">
              <a:lnSpc>
                <a:spcPts val="2886"/>
              </a:lnSpc>
              <a:buFont typeface="Arial" panose="020B0604020202020204" pitchFamily="34" charset="0"/>
              <a:buChar char="•"/>
              <a:defRPr/>
            </a:pPr>
            <a:r>
              <a:rPr lang="en-US" sz="2800" dirty="0">
                <a:ea typeface="Lato Light" panose="020F0502020204030203" pitchFamily="34" charset="0"/>
                <a:cs typeface="Lato Light" panose="020F0502020204030203" pitchFamily="34" charset="0"/>
              </a:rPr>
              <a:t>Government of Germany</a:t>
            </a:r>
          </a:p>
          <a:p>
            <a:pPr marL="457200" indent="-457200" algn="just" defTabSz="1507910">
              <a:lnSpc>
                <a:spcPts val="2886"/>
              </a:lnSpc>
              <a:buFont typeface="Arial" panose="020B0604020202020204" pitchFamily="34" charset="0"/>
              <a:buChar char="•"/>
              <a:defRPr/>
            </a:pPr>
            <a:endParaRPr lang="en-US" sz="2800" dirty="0">
              <a:ea typeface="Lato Light" panose="020F0502020204030203" pitchFamily="34" charset="0"/>
              <a:cs typeface="Lato Light" panose="020F0502020204030203" pitchFamily="34" charset="0"/>
            </a:endParaRPr>
          </a:p>
        </p:txBody>
      </p:sp>
      <p:sp>
        <p:nvSpPr>
          <p:cNvPr id="9" name="TextBox 8">
            <a:extLst>
              <a:ext uri="{FF2B5EF4-FFF2-40B4-BE49-F238E27FC236}">
                <a16:creationId xmlns:a16="http://schemas.microsoft.com/office/drawing/2014/main" id="{2A582EEE-ABE0-8775-2C69-0B65F484A08C}"/>
              </a:ext>
            </a:extLst>
          </p:cNvPr>
          <p:cNvSpPr txBox="1"/>
          <p:nvPr/>
        </p:nvSpPr>
        <p:spPr>
          <a:xfrm>
            <a:off x="7731872" y="4054991"/>
            <a:ext cx="10009118" cy="2308324"/>
          </a:xfrm>
          <a:prstGeom prst="rect">
            <a:avLst/>
          </a:prstGeom>
          <a:noFill/>
        </p:spPr>
        <p:txBody>
          <a:bodyPr wrap="square" numCol="1" rtlCol="0">
            <a:spAutoFit/>
          </a:bodyPr>
          <a:lstStyle/>
          <a:p>
            <a:pPr marL="457200" indent="-457200" defTabSz="1507910">
              <a:buFont typeface="Arial" panose="020B0604020202020204" pitchFamily="34" charset="0"/>
              <a:buChar char="•"/>
              <a:defRPr/>
            </a:pPr>
            <a:r>
              <a:rPr lang="en-US" sz="2400" dirty="0">
                <a:ea typeface="Lato Light" panose="020F0502020204030203" pitchFamily="34" charset="0"/>
                <a:cs typeface="Lato Light" panose="020F0502020204030203" pitchFamily="34" charset="0"/>
              </a:rPr>
              <a:t>Geographical Information Systems (GIS) to address oil spill pollution, preparedness and response</a:t>
            </a:r>
          </a:p>
          <a:p>
            <a:pPr marL="457200" indent="-457200" defTabSz="1507910">
              <a:buFont typeface="Arial" panose="020B0604020202020204" pitchFamily="34" charset="0"/>
              <a:buChar char="•"/>
              <a:defRPr/>
            </a:pPr>
            <a:r>
              <a:rPr lang="en-US" sz="2400" dirty="0" err="1">
                <a:ea typeface="Lato Light" panose="020F0502020204030203" pitchFamily="34" charset="0"/>
                <a:cs typeface="Lato Light" panose="020F0502020204030203" pitchFamily="34" charset="0"/>
              </a:rPr>
              <a:t>Behaviour</a:t>
            </a:r>
            <a:r>
              <a:rPr lang="en-US" sz="2400" dirty="0">
                <a:ea typeface="Lato Light" panose="020F0502020204030203" pitchFamily="34" charset="0"/>
                <a:cs typeface="Lato Light" panose="020F0502020204030203" pitchFamily="34" charset="0"/>
              </a:rPr>
              <a:t> change workshop planned to control, reduce and prevent marine pollution from domestic wastewater (TNC)</a:t>
            </a:r>
          </a:p>
          <a:p>
            <a:pPr marL="457200" indent="-457200" defTabSz="1507910">
              <a:buFont typeface="Arial" panose="020B0604020202020204" pitchFamily="34" charset="0"/>
              <a:buChar char="•"/>
              <a:defRPr/>
            </a:pPr>
            <a:r>
              <a:rPr lang="en-US" sz="2400" dirty="0">
                <a:ea typeface="Lato Light" panose="020F0502020204030203" pitchFamily="34" charset="0"/>
                <a:cs typeface="Lato Light" panose="020F0502020204030203" pitchFamily="34" charset="0"/>
              </a:rPr>
              <a:t>Wastewater Management – GEF </a:t>
            </a:r>
            <a:r>
              <a:rPr lang="en-US" sz="2400" dirty="0" err="1">
                <a:ea typeface="Lato Light" panose="020F0502020204030203" pitchFamily="34" charset="0"/>
                <a:cs typeface="Lato Light" panose="020F0502020204030203" pitchFamily="34" charset="0"/>
              </a:rPr>
              <a:t>CReW</a:t>
            </a:r>
            <a:r>
              <a:rPr lang="en-US" sz="2400" dirty="0">
                <a:ea typeface="Lato Light" panose="020F0502020204030203" pitchFamily="34" charset="0"/>
                <a:cs typeface="Lato Light" panose="020F0502020204030203" pitchFamily="34" charset="0"/>
              </a:rPr>
              <a:t>+ Academy</a:t>
            </a:r>
          </a:p>
          <a:p>
            <a:pPr marL="457200" indent="-457200" defTabSz="1507910">
              <a:buFont typeface="Arial" panose="020B0604020202020204" pitchFamily="34" charset="0"/>
              <a:buChar char="•"/>
              <a:defRPr/>
            </a:pPr>
            <a:r>
              <a:rPr lang="en-US" sz="2400" dirty="0">
                <a:ea typeface="Lato Light" panose="020F0502020204030203" pitchFamily="34" charset="0"/>
                <a:cs typeface="Lato Light" panose="020F0502020204030203" pitchFamily="34" charset="0"/>
              </a:rPr>
              <a:t>Monitoring of Water Quality</a:t>
            </a:r>
          </a:p>
        </p:txBody>
      </p:sp>
      <p:sp>
        <p:nvSpPr>
          <p:cNvPr id="13" name="TextBox 12">
            <a:extLst>
              <a:ext uri="{FF2B5EF4-FFF2-40B4-BE49-F238E27FC236}">
                <a16:creationId xmlns:a16="http://schemas.microsoft.com/office/drawing/2014/main" id="{DD738A39-6EC4-1DDA-EE6B-62EE5FCCC045}"/>
              </a:ext>
            </a:extLst>
          </p:cNvPr>
          <p:cNvSpPr txBox="1"/>
          <p:nvPr/>
        </p:nvSpPr>
        <p:spPr>
          <a:xfrm>
            <a:off x="12538505" y="6607229"/>
            <a:ext cx="5444534" cy="2325508"/>
          </a:xfrm>
          <a:prstGeom prst="rect">
            <a:avLst/>
          </a:prstGeom>
          <a:noFill/>
        </p:spPr>
        <p:txBody>
          <a:bodyPr wrap="square" numCol="1" rtlCol="0" anchor="ctr">
            <a:spAutoFit/>
          </a:bodyPr>
          <a:lstStyle/>
          <a:p>
            <a:pPr marL="800100" lvl="1" indent="-342900" defTabSz="1507910">
              <a:lnSpc>
                <a:spcPts val="2886"/>
              </a:lnSpc>
              <a:buFont typeface="Arial" panose="020B0604020202020204" pitchFamily="34" charset="0"/>
              <a:buChar char="•"/>
              <a:defRPr/>
            </a:pPr>
            <a:r>
              <a:rPr lang="en-US" sz="2400">
                <a:ea typeface="Lato Light" panose="020F0502020204030203" pitchFamily="34" charset="0"/>
                <a:cs typeface="Lato Light" panose="020F0502020204030203" pitchFamily="34" charset="0"/>
              </a:rPr>
              <a:t>The Global Partnership on Nutrient Management (GPNM)</a:t>
            </a:r>
          </a:p>
          <a:p>
            <a:pPr marL="800100" lvl="1" indent="-342900" defTabSz="1507910">
              <a:lnSpc>
                <a:spcPts val="2886"/>
              </a:lnSpc>
              <a:buFont typeface="Arial" panose="020B0604020202020204" pitchFamily="34" charset="0"/>
              <a:buChar char="•"/>
              <a:defRPr/>
            </a:pPr>
            <a:r>
              <a:rPr lang="en-US" sz="2400">
                <a:ea typeface="Lato Light" panose="020F0502020204030203" pitchFamily="34" charset="0"/>
                <a:cs typeface="Lato Light" panose="020F0502020204030203" pitchFamily="34" charset="0"/>
              </a:rPr>
              <a:t>The Swedish International Development Cooperation Agency (SIDA) grant (UNEP Headquarters)</a:t>
            </a:r>
          </a:p>
          <a:p>
            <a:pPr marL="457200" indent="-457200" algn="just" defTabSz="1507910">
              <a:lnSpc>
                <a:spcPts val="2886"/>
              </a:lnSpc>
              <a:buFont typeface="Arial" panose="020B0604020202020204" pitchFamily="34" charset="0"/>
              <a:buChar char="•"/>
              <a:defRPr/>
            </a:pPr>
            <a:endParaRPr lang="en-US" sz="2800">
              <a:ea typeface="Lato Light" panose="020F0502020204030203" pitchFamily="34" charset="0"/>
              <a:cs typeface="Lato Light" panose="020F0502020204030203" pitchFamily="34" charset="0"/>
            </a:endParaRPr>
          </a:p>
        </p:txBody>
      </p:sp>
      <p:sp>
        <p:nvSpPr>
          <p:cNvPr id="15" name="Shape 11013">
            <a:extLst>
              <a:ext uri="{FF2B5EF4-FFF2-40B4-BE49-F238E27FC236}">
                <a16:creationId xmlns:a16="http://schemas.microsoft.com/office/drawing/2014/main" id="{4160098A-7879-F155-415E-E616CC1007AF}"/>
              </a:ext>
            </a:extLst>
          </p:cNvPr>
          <p:cNvSpPr/>
          <p:nvPr/>
        </p:nvSpPr>
        <p:spPr>
          <a:xfrm>
            <a:off x="6984585" y="8876298"/>
            <a:ext cx="11747519" cy="1951816"/>
          </a:xfrm>
          <a:prstGeom prst="rect">
            <a:avLst/>
          </a:prstGeom>
          <a:solidFill>
            <a:schemeClr val="bg2">
              <a:lumMod val="95000"/>
            </a:schemeClr>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
        <p:nvSpPr>
          <p:cNvPr id="69" name="TextBox 68">
            <a:extLst>
              <a:ext uri="{FF2B5EF4-FFF2-40B4-BE49-F238E27FC236}">
                <a16:creationId xmlns:a16="http://schemas.microsoft.com/office/drawing/2014/main" id="{943BF289-376B-BC4D-9D39-57EECE8E40F7}"/>
              </a:ext>
            </a:extLst>
          </p:cNvPr>
          <p:cNvSpPr txBox="1"/>
          <p:nvPr/>
        </p:nvSpPr>
        <p:spPr>
          <a:xfrm>
            <a:off x="8058307" y="8865127"/>
            <a:ext cx="10784845" cy="3069302"/>
          </a:xfrm>
          <a:prstGeom prst="rect">
            <a:avLst/>
          </a:prstGeom>
          <a:noFill/>
        </p:spPr>
        <p:txBody>
          <a:bodyPr wrap="square" rtlCol="0" anchor="ctr">
            <a:spAutoFit/>
          </a:bodyPr>
          <a:lstStyle/>
          <a:p>
            <a:pPr marL="285750" indent="-285750" algn="just" defTabSz="1507910">
              <a:lnSpc>
                <a:spcPts val="2886"/>
              </a:lnSpc>
              <a:buFont typeface="Arial" panose="020B0604020202020204" pitchFamily="34" charset="0"/>
              <a:buChar char="•"/>
              <a:defRPr/>
            </a:pPr>
            <a:r>
              <a:rPr lang="en-US" sz="2300" i="0" u="none" strike="noStrike" baseline="0" dirty="0">
                <a:solidFill>
                  <a:srgbClr val="000000"/>
                </a:solidFill>
              </a:rPr>
              <a:t>Committee for Regional Strategic Action Plan on Water Resources Management (RSAP) </a:t>
            </a:r>
          </a:p>
          <a:p>
            <a:pPr marL="285750" indent="-285750" algn="just" defTabSz="1507910">
              <a:lnSpc>
                <a:spcPts val="2886"/>
              </a:lnSpc>
              <a:buFont typeface="Arial" panose="020B0604020202020204" pitchFamily="34" charset="0"/>
              <a:buChar char="•"/>
              <a:defRPr/>
            </a:pPr>
            <a:r>
              <a:rPr lang="en-US" sz="2300" i="0" u="none" strike="noStrike" baseline="0" dirty="0">
                <a:solidFill>
                  <a:srgbClr val="000000"/>
                </a:solidFill>
              </a:rPr>
              <a:t>Global Water Partnership Caribbean Technical Committee 	</a:t>
            </a:r>
          </a:p>
          <a:p>
            <a:pPr marL="285750" indent="-285750" algn="just" defTabSz="1507910">
              <a:lnSpc>
                <a:spcPts val="2886"/>
              </a:lnSpc>
              <a:buFont typeface="Arial" panose="020B0604020202020204" pitchFamily="34" charset="0"/>
              <a:buChar char="•"/>
              <a:defRPr/>
            </a:pPr>
            <a:r>
              <a:rPr lang="en-US" sz="2300" i="0" u="none" strike="noStrike" baseline="0" dirty="0">
                <a:solidFill>
                  <a:srgbClr val="000000"/>
                </a:solidFill>
              </a:rPr>
              <a:t>BASEL Convention Plastics Working Group</a:t>
            </a:r>
          </a:p>
          <a:p>
            <a:pPr marL="285750" indent="-285750" algn="just" defTabSz="1507910">
              <a:lnSpc>
                <a:spcPts val="2886"/>
              </a:lnSpc>
              <a:buFont typeface="Arial" panose="020B0604020202020204" pitchFamily="34" charset="0"/>
              <a:buChar char="•"/>
              <a:defRPr/>
            </a:pPr>
            <a:r>
              <a:rPr lang="en-US" sz="2300" i="0" u="none" strike="noStrike" baseline="0" dirty="0">
                <a:solidFill>
                  <a:srgbClr val="000000"/>
                </a:solidFill>
              </a:rPr>
              <a:t>Regional Committee on Solid Waste</a:t>
            </a:r>
          </a:p>
          <a:p>
            <a:pPr marL="285750" indent="-285750" algn="just" defTabSz="1507910">
              <a:lnSpc>
                <a:spcPts val="2886"/>
              </a:lnSpc>
              <a:buFont typeface="Arial" panose="020B0604020202020204" pitchFamily="34" charset="0"/>
              <a:buChar char="•"/>
              <a:defRPr/>
            </a:pPr>
            <a:r>
              <a:rPr lang="en-GB" sz="2300" dirty="0">
                <a:ea typeface="Lato" panose="020F0502020204030203" pitchFamily="34" charset="0"/>
                <a:cs typeface="Lato" panose="020F0502020204030203" pitchFamily="34" charset="0"/>
              </a:rPr>
              <a:t>Ocean Sewage Alliance and other Regional and Global </a:t>
            </a:r>
            <a:r>
              <a:rPr lang="en-GB" sz="2300" dirty="0" err="1">
                <a:ea typeface="Lato" panose="020F0502020204030203" pitchFamily="34" charset="0"/>
                <a:cs typeface="Lato" panose="020F0502020204030203" pitchFamily="34" charset="0"/>
              </a:rPr>
              <a:t>Intiatives</a:t>
            </a:r>
            <a:endParaRPr lang="en-GB" sz="2300" dirty="0">
              <a:ea typeface="Lato" panose="020F0502020204030203" pitchFamily="34" charset="0"/>
              <a:cs typeface="Lato" panose="020F0502020204030203" pitchFamily="34" charset="0"/>
            </a:endParaRPr>
          </a:p>
          <a:p>
            <a:pPr algn="just" defTabSz="1507910">
              <a:lnSpc>
                <a:spcPts val="2886"/>
              </a:lnSpc>
              <a:defRPr/>
            </a:pPr>
            <a:endParaRPr lang="en-US" sz="1800" i="0" u="none" strike="noStrike" baseline="0" dirty="0">
              <a:solidFill>
                <a:srgbClr val="000000"/>
              </a:solidFill>
            </a:endParaRPr>
          </a:p>
          <a:p>
            <a:pPr algn="just" defTabSz="1507910">
              <a:lnSpc>
                <a:spcPts val="2886"/>
              </a:lnSpc>
              <a:defRPr/>
            </a:pPr>
            <a:r>
              <a:rPr lang="en-US" sz="1800" i="0" u="none" strike="noStrike" baseline="0" dirty="0">
                <a:solidFill>
                  <a:srgbClr val="000000"/>
                </a:solidFill>
              </a:rPr>
              <a:t>	</a:t>
            </a:r>
          </a:p>
          <a:p>
            <a:pPr algn="just" defTabSz="1507910">
              <a:lnSpc>
                <a:spcPts val="2886"/>
              </a:lnSpc>
              <a:defRPr/>
            </a:pPr>
            <a:endParaRPr lang="en-US" sz="2800" dirty="0">
              <a:ea typeface="Lato Light" panose="020F0502020204030203" pitchFamily="34" charset="0"/>
              <a:cs typeface="Lato Light" panose="020F0502020204030203" pitchFamily="34" charset="0"/>
            </a:endParaRPr>
          </a:p>
        </p:txBody>
      </p:sp>
      <p:sp>
        <p:nvSpPr>
          <p:cNvPr id="8" name="Shape 11052">
            <a:extLst>
              <a:ext uri="{FF2B5EF4-FFF2-40B4-BE49-F238E27FC236}">
                <a16:creationId xmlns:a16="http://schemas.microsoft.com/office/drawing/2014/main" id="{F9CC24E5-3388-B646-9769-553356F1E7DF}"/>
              </a:ext>
            </a:extLst>
          </p:cNvPr>
          <p:cNvSpPr/>
          <p:nvPr/>
        </p:nvSpPr>
        <p:spPr>
          <a:xfrm>
            <a:off x="7049865" y="9341411"/>
            <a:ext cx="989013" cy="989013"/>
          </a:xfrm>
          <a:prstGeom prst="rightArrow">
            <a:avLst>
              <a:gd name="adj1" fmla="val 32000"/>
              <a:gd name="adj2" fmla="val 64000"/>
            </a:avLst>
          </a:prstGeom>
          <a:solidFill>
            <a:schemeClr val="accent5"/>
          </a:solidFill>
          <a:ln w="12700" cap="flat">
            <a:noFill/>
            <a:miter lim="400000"/>
          </a:ln>
          <a:effectLst/>
        </p:spPr>
        <p:txBody>
          <a:bodyPr wrap="square" lIns="0" tIns="0" rIns="0" bIns="0" numCol="1" anchor="t">
            <a:noAutofit/>
          </a:bodyPr>
          <a:lstStyle/>
          <a:p>
            <a:pPr defTabSz="1507910">
              <a:defRPr/>
            </a:pPr>
            <a:endParaRPr sz="4175">
              <a:solidFill>
                <a:srgbClr val="B3B3B3"/>
              </a:solidFill>
              <a:latin typeface="Lato Light" panose="020F0502020204030203" pitchFamily="34" charset="0"/>
            </a:endParaRPr>
          </a:p>
        </p:txBody>
      </p:sp>
    </p:spTree>
    <p:extLst>
      <p:ext uri="{BB962C8B-B14F-4D97-AF65-F5344CB8AC3E}">
        <p14:creationId xmlns:p14="http://schemas.microsoft.com/office/powerpoint/2010/main" val="261789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1247C2-5A6E-5D25-F8E5-D2AC741CBA90}"/>
              </a:ext>
            </a:extLst>
          </p:cNvPr>
          <p:cNvSpPr txBox="1"/>
          <p:nvPr/>
        </p:nvSpPr>
        <p:spPr>
          <a:xfrm>
            <a:off x="4489450" y="476250"/>
            <a:ext cx="10051026" cy="584775"/>
          </a:xfrm>
          <a:prstGeom prst="rect">
            <a:avLst/>
          </a:prstGeom>
          <a:noFill/>
        </p:spPr>
        <p:txBody>
          <a:bodyPr wrap="square">
            <a:spAutoFit/>
          </a:bodyPr>
          <a:lstStyle/>
          <a:p>
            <a:pPr marL="203200" marR="0" algn="ctr">
              <a:spcBef>
                <a:spcPts val="0"/>
              </a:spcBef>
              <a:spcAft>
                <a:spcPts val="0"/>
              </a:spcAft>
            </a:pPr>
            <a:r>
              <a:rPr lang="en-US" sz="3200" b="1">
                <a:effectLst/>
                <a:latin typeface="+mj-lt"/>
                <a:ea typeface="Times New Roman" panose="02020603050405020304" pitchFamily="18" charset="0"/>
              </a:rPr>
              <a:t>Resource Mobilization (USD) </a:t>
            </a:r>
          </a:p>
        </p:txBody>
      </p:sp>
      <p:graphicFrame>
        <p:nvGraphicFramePr>
          <p:cNvPr id="2" name="Table 3">
            <a:extLst>
              <a:ext uri="{FF2B5EF4-FFF2-40B4-BE49-F238E27FC236}">
                <a16:creationId xmlns:a16="http://schemas.microsoft.com/office/drawing/2014/main" id="{BA114939-AEC1-DAE3-3537-BBDC226D8AF1}"/>
              </a:ext>
            </a:extLst>
          </p:cNvPr>
          <p:cNvGraphicFramePr>
            <a:graphicFrameLocks noGrp="1"/>
          </p:cNvGraphicFramePr>
          <p:nvPr>
            <p:extLst>
              <p:ext uri="{D42A27DB-BD31-4B8C-83A1-F6EECF244321}">
                <p14:modId xmlns:p14="http://schemas.microsoft.com/office/powerpoint/2010/main" val="3577163201"/>
              </p:ext>
            </p:extLst>
          </p:nvPr>
        </p:nvGraphicFramePr>
        <p:xfrm>
          <a:off x="3350682" y="1847850"/>
          <a:ext cx="14092767" cy="4874172"/>
        </p:xfrm>
        <a:graphic>
          <a:graphicData uri="http://schemas.openxmlformats.org/drawingml/2006/table">
            <a:tbl>
              <a:tblPr firstRow="1" bandRow="1">
                <a:tableStyleId>{5FD0F851-EC5A-4D38-B0AD-8093EC10F338}</a:tableStyleId>
              </a:tblPr>
              <a:tblGrid>
                <a:gridCol w="10651924">
                  <a:extLst>
                    <a:ext uri="{9D8B030D-6E8A-4147-A177-3AD203B41FA5}">
                      <a16:colId xmlns:a16="http://schemas.microsoft.com/office/drawing/2014/main" val="1836664222"/>
                    </a:ext>
                  </a:extLst>
                </a:gridCol>
                <a:gridCol w="3440843">
                  <a:extLst>
                    <a:ext uri="{9D8B030D-6E8A-4147-A177-3AD203B41FA5}">
                      <a16:colId xmlns:a16="http://schemas.microsoft.com/office/drawing/2014/main" val="1541689728"/>
                    </a:ext>
                  </a:extLst>
                </a:gridCol>
              </a:tblGrid>
              <a:tr h="1143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a:ea typeface="Lato Light" panose="020F0502020204030203" pitchFamily="34" charset="0"/>
                          <a:cs typeface="Lato Light" panose="020F0502020204030203" pitchFamily="34" charset="0"/>
                        </a:rPr>
                        <a:t>The Global Partnership on Nutrient Management (GPNM)</a:t>
                      </a:r>
                    </a:p>
                    <a:p>
                      <a:endParaRPr lang="en-US" sz="2400" b="0"/>
                    </a:p>
                  </a:txBody>
                  <a:tcPr/>
                </a:tc>
                <a:tc>
                  <a:txBody>
                    <a:bodyPr/>
                    <a:lstStyle/>
                    <a:p>
                      <a:r>
                        <a:rPr lang="en-US" sz="2400" b="0"/>
                        <a:t>$</a:t>
                      </a:r>
                      <a:r>
                        <a:rPr lang="en-US" sz="2400" b="0" i="0" u="none" strike="noStrike" baseline="0">
                          <a:solidFill>
                            <a:schemeClr val="tx1"/>
                          </a:solidFill>
                          <a:latin typeface="+mn-lt"/>
                          <a:ea typeface="+mn-ea"/>
                          <a:cs typeface="+mn-cs"/>
                        </a:rPr>
                        <a:t> 45,000 	</a:t>
                      </a:r>
                    </a:p>
                    <a:p>
                      <a:endParaRPr lang="en-US" sz="2400" b="0"/>
                    </a:p>
                  </a:txBody>
                  <a:tcPr/>
                </a:tc>
                <a:extLst>
                  <a:ext uri="{0D108BD9-81ED-4DB2-BD59-A6C34878D82A}">
                    <a16:rowId xmlns:a16="http://schemas.microsoft.com/office/drawing/2014/main" val="2961883755"/>
                  </a:ext>
                </a:extLst>
              </a:tr>
              <a:tr h="932793">
                <a:tc>
                  <a:txBody>
                    <a:bodyPr/>
                    <a:lstStyle/>
                    <a:p>
                      <a:r>
                        <a:rPr lang="en-US" sz="2400"/>
                        <a:t>SIDA Grant (UNEP Regional Seas)</a:t>
                      </a:r>
                    </a:p>
                  </a:txBody>
                  <a:tcPr/>
                </a:tc>
                <a:tc>
                  <a:txBody>
                    <a:bodyPr/>
                    <a:lstStyle/>
                    <a:p>
                      <a:r>
                        <a:rPr lang="en-US" sz="2400"/>
                        <a:t>$105,000</a:t>
                      </a:r>
                    </a:p>
                  </a:txBody>
                  <a:tcPr/>
                </a:tc>
                <a:extLst>
                  <a:ext uri="{0D108BD9-81ED-4DB2-BD59-A6C34878D82A}">
                    <a16:rowId xmlns:a16="http://schemas.microsoft.com/office/drawing/2014/main" val="1828593810"/>
                  </a:ext>
                </a:extLst>
              </a:tr>
              <a:tr h="932793">
                <a:tc>
                  <a:txBody>
                    <a:bodyPr/>
                    <a:lstStyle/>
                    <a:p>
                      <a:r>
                        <a:rPr lang="en-US" sz="2400"/>
                        <a:t>ACP MEAs III Project</a:t>
                      </a:r>
                    </a:p>
                  </a:txBody>
                  <a:tcPr/>
                </a:tc>
                <a:tc>
                  <a:txBody>
                    <a:bodyPr/>
                    <a:lstStyle/>
                    <a:p>
                      <a:r>
                        <a:rPr lang="en-US" sz="2400"/>
                        <a:t>$409,607*</a:t>
                      </a:r>
                    </a:p>
                  </a:txBody>
                  <a:tcPr/>
                </a:tc>
                <a:extLst>
                  <a:ext uri="{0D108BD9-81ED-4DB2-BD59-A6C34878D82A}">
                    <a16:rowId xmlns:a16="http://schemas.microsoft.com/office/drawing/2014/main" val="3424211533"/>
                  </a:ext>
                </a:extLst>
              </a:tr>
              <a:tr h="932793">
                <a:tc>
                  <a:txBody>
                    <a:bodyPr/>
                    <a:lstStyle/>
                    <a:p>
                      <a:r>
                        <a:rPr lang="en-US" sz="2400"/>
                        <a:t>GEF </a:t>
                      </a:r>
                      <a:r>
                        <a:rPr lang="en-US" sz="2400" err="1"/>
                        <a:t>CReW</a:t>
                      </a:r>
                      <a:r>
                        <a:rPr lang="en-US" sz="2400"/>
                        <a:t>+ Project </a:t>
                      </a:r>
                    </a:p>
                  </a:txBody>
                  <a:tcPr/>
                </a:tc>
                <a:tc>
                  <a:txBody>
                    <a:bodyPr/>
                    <a:lstStyle/>
                    <a:p>
                      <a:r>
                        <a:rPr lang="en-US" sz="2400"/>
                        <a:t>$3,844,780.76**</a:t>
                      </a:r>
                    </a:p>
                  </a:txBody>
                  <a:tcPr/>
                </a:tc>
                <a:extLst>
                  <a:ext uri="{0D108BD9-81ED-4DB2-BD59-A6C34878D82A}">
                    <a16:rowId xmlns:a16="http://schemas.microsoft.com/office/drawing/2014/main" val="2916209856"/>
                  </a:ext>
                </a:extLst>
              </a:tr>
              <a:tr h="932793">
                <a:tc>
                  <a:txBody>
                    <a:bodyPr/>
                    <a:lstStyle/>
                    <a:p>
                      <a:endParaRPr lang="en-US" sz="2400"/>
                    </a:p>
                  </a:txBody>
                  <a:tcPr/>
                </a:tc>
                <a:tc>
                  <a:txBody>
                    <a:bodyPr/>
                    <a:lstStyle/>
                    <a:p>
                      <a:endParaRPr lang="en-US" sz="2400"/>
                    </a:p>
                  </a:txBody>
                  <a:tcPr/>
                </a:tc>
                <a:extLst>
                  <a:ext uri="{0D108BD9-81ED-4DB2-BD59-A6C34878D82A}">
                    <a16:rowId xmlns:a16="http://schemas.microsoft.com/office/drawing/2014/main" val="2559280572"/>
                  </a:ext>
                </a:extLst>
              </a:tr>
            </a:tbl>
          </a:graphicData>
        </a:graphic>
      </p:graphicFrame>
      <p:sp>
        <p:nvSpPr>
          <p:cNvPr id="4" name="TextBox 3">
            <a:extLst>
              <a:ext uri="{FF2B5EF4-FFF2-40B4-BE49-F238E27FC236}">
                <a16:creationId xmlns:a16="http://schemas.microsoft.com/office/drawing/2014/main" id="{9B882B79-CE6C-257F-6158-7C90444FEC3C}"/>
              </a:ext>
            </a:extLst>
          </p:cNvPr>
          <p:cNvSpPr txBox="1"/>
          <p:nvPr/>
        </p:nvSpPr>
        <p:spPr>
          <a:xfrm>
            <a:off x="2949267" y="6800850"/>
            <a:ext cx="14478000" cy="830997"/>
          </a:xfrm>
          <a:prstGeom prst="rect">
            <a:avLst/>
          </a:prstGeom>
          <a:noFill/>
        </p:spPr>
        <p:txBody>
          <a:bodyPr wrap="square">
            <a:spAutoFit/>
          </a:bodyPr>
          <a:lstStyle/>
          <a:p>
            <a:pPr marL="203200" marR="0">
              <a:spcBef>
                <a:spcPts val="0"/>
              </a:spcBef>
              <a:spcAft>
                <a:spcPts val="0"/>
              </a:spcAft>
            </a:pPr>
            <a:r>
              <a:rPr lang="en-US" sz="1600" b="1">
                <a:effectLst/>
                <a:latin typeface="+mj-lt"/>
                <a:ea typeface="Times New Roman" panose="02020603050405020304" pitchFamily="18" charset="0"/>
              </a:rPr>
              <a:t>*Includes components focused on LBS, overall governance and communications.</a:t>
            </a:r>
            <a:br>
              <a:rPr lang="en-US" sz="1600" b="1">
                <a:effectLst/>
                <a:latin typeface="+mj-lt"/>
                <a:ea typeface="Times New Roman" panose="02020603050405020304" pitchFamily="18" charset="0"/>
              </a:rPr>
            </a:br>
            <a:r>
              <a:rPr lang="en-US" sz="1600" b="1">
                <a:effectLst/>
                <a:latin typeface="+mj-lt"/>
                <a:ea typeface="Times New Roman" panose="02020603050405020304" pitchFamily="18" charset="0"/>
              </a:rPr>
              <a:t>** To support the implementation of </a:t>
            </a:r>
            <a:r>
              <a:rPr lang="en-US" sz="1600" b="1">
                <a:latin typeface="+mj-lt"/>
                <a:ea typeface="Times New Roman" panose="02020603050405020304" pitchFamily="18" charset="0"/>
              </a:rPr>
              <a:t>n</a:t>
            </a:r>
            <a:r>
              <a:rPr lang="en-US" sz="1600" b="1">
                <a:effectLst/>
                <a:latin typeface="+mj-lt"/>
                <a:ea typeface="Times New Roman" panose="02020603050405020304" pitchFamily="18" charset="0"/>
              </a:rPr>
              <a:t>ational projects and consultancies for GEF </a:t>
            </a:r>
            <a:r>
              <a:rPr lang="en-US" sz="1600" b="1" err="1">
                <a:effectLst/>
                <a:latin typeface="+mj-lt"/>
                <a:ea typeface="Times New Roman" panose="02020603050405020304" pitchFamily="18" charset="0"/>
              </a:rPr>
              <a:t>CReW</a:t>
            </a:r>
            <a:r>
              <a:rPr lang="en-US" sz="1600" b="1">
                <a:effectLst/>
                <a:latin typeface="+mj-lt"/>
                <a:ea typeface="Times New Roman" panose="02020603050405020304" pitchFamily="18" charset="0"/>
              </a:rPr>
              <a:t>+ beneficiary countries. </a:t>
            </a:r>
            <a:r>
              <a:rPr lang="en-US" sz="1600" b="1">
                <a:latin typeface="+mj-lt"/>
                <a:ea typeface="Times New Roman" panose="02020603050405020304" pitchFamily="18" charset="0"/>
              </a:rPr>
              <a:t>The project also provided </a:t>
            </a:r>
            <a:r>
              <a:rPr lang="en-US" sz="1600" b="1">
                <a:effectLst/>
                <a:latin typeface="+mj-lt"/>
                <a:ea typeface="Times New Roman" panose="02020603050405020304" pitchFamily="18" charset="0"/>
              </a:rPr>
              <a:t>co-financed technical support for unfunded Secretariat activities.</a:t>
            </a:r>
          </a:p>
        </p:txBody>
      </p:sp>
    </p:spTree>
    <p:extLst>
      <p:ext uri="{BB962C8B-B14F-4D97-AF65-F5344CB8AC3E}">
        <p14:creationId xmlns:p14="http://schemas.microsoft.com/office/powerpoint/2010/main" val="354575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69F18A-12C9-2CE8-5B66-B5D5ECDCDD21}"/>
              </a:ext>
            </a:extLst>
          </p:cNvPr>
          <p:cNvGraphicFramePr>
            <a:graphicFrameLocks noGrp="1"/>
          </p:cNvGraphicFramePr>
          <p:nvPr>
            <p:extLst>
              <p:ext uri="{D42A27DB-BD31-4B8C-83A1-F6EECF244321}">
                <p14:modId xmlns:p14="http://schemas.microsoft.com/office/powerpoint/2010/main" val="426092918"/>
              </p:ext>
            </p:extLst>
          </p:nvPr>
        </p:nvGraphicFramePr>
        <p:xfrm>
          <a:off x="984250" y="1619250"/>
          <a:ext cx="17526000" cy="9372599"/>
        </p:xfrm>
        <a:graphic>
          <a:graphicData uri="http://schemas.openxmlformats.org/drawingml/2006/table">
            <a:tbl>
              <a:tblPr firstRow="1" firstCol="1" lastRow="1" lastCol="1" bandRow="1" bandCol="1">
                <a:tableStyleId>{5FD0F851-EC5A-4D38-B0AD-8093EC10F338}</a:tableStyleId>
              </a:tblPr>
              <a:tblGrid>
                <a:gridCol w="3505200">
                  <a:extLst>
                    <a:ext uri="{9D8B030D-6E8A-4147-A177-3AD203B41FA5}">
                      <a16:colId xmlns:a16="http://schemas.microsoft.com/office/drawing/2014/main" val="3881981080"/>
                    </a:ext>
                  </a:extLst>
                </a:gridCol>
                <a:gridCol w="6036765">
                  <a:extLst>
                    <a:ext uri="{9D8B030D-6E8A-4147-A177-3AD203B41FA5}">
                      <a16:colId xmlns:a16="http://schemas.microsoft.com/office/drawing/2014/main" val="3682228478"/>
                    </a:ext>
                  </a:extLst>
                </a:gridCol>
                <a:gridCol w="4190748">
                  <a:extLst>
                    <a:ext uri="{9D8B030D-6E8A-4147-A177-3AD203B41FA5}">
                      <a16:colId xmlns:a16="http://schemas.microsoft.com/office/drawing/2014/main" val="4098351092"/>
                    </a:ext>
                  </a:extLst>
                </a:gridCol>
                <a:gridCol w="3793287">
                  <a:extLst>
                    <a:ext uri="{9D8B030D-6E8A-4147-A177-3AD203B41FA5}">
                      <a16:colId xmlns:a16="http://schemas.microsoft.com/office/drawing/2014/main" val="39692591"/>
                    </a:ext>
                  </a:extLst>
                </a:gridCol>
              </a:tblGrid>
              <a:tr h="629040">
                <a:tc>
                  <a:txBody>
                    <a:bodyPr/>
                    <a:lstStyle/>
                    <a:p>
                      <a:pPr marL="67945" marR="0">
                        <a:spcBef>
                          <a:spcPts val="865"/>
                        </a:spcBef>
                        <a:spcAft>
                          <a:spcPts val="0"/>
                        </a:spcAft>
                      </a:pPr>
                      <a:r>
                        <a:rPr lang="en-US" sz="1800" err="1">
                          <a:effectLst/>
                        </a:rPr>
                        <a:t>Programme</a:t>
                      </a:r>
                      <a:r>
                        <a:rPr lang="en-US" sz="1800" spc="-40">
                          <a:effectLst/>
                        </a:rPr>
                        <a:t> </a:t>
                      </a:r>
                      <a:r>
                        <a:rPr lang="en-US" sz="1800" spc="-20">
                          <a:effectLst/>
                        </a:rPr>
                        <a:t>Area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Title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Venue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Date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87121900"/>
                  </a:ext>
                </a:extLst>
              </a:tr>
              <a:tr h="1244080">
                <a:tc>
                  <a:txBody>
                    <a:bodyPr/>
                    <a:lstStyle/>
                    <a:p>
                      <a:pPr marL="67945" marR="0">
                        <a:spcBef>
                          <a:spcPts val="865"/>
                        </a:spcBef>
                        <a:spcAft>
                          <a:spcPts val="0"/>
                        </a:spcAft>
                      </a:pPr>
                      <a:r>
                        <a:rPr lang="en-US" sz="1800">
                          <a:effectLst/>
                        </a:rPr>
                        <a:t>AMEP/CEP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5th Meeting of the Contracting Parties (COP) to the Protocol Concerning Pollution from Land-Based Sources and Activities (LBS) in the Wider Caribbean Region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Virtual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26 July 2021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57934669"/>
                  </a:ext>
                </a:extLst>
              </a:tr>
              <a:tr h="1866119">
                <a:tc>
                  <a:txBody>
                    <a:bodyPr/>
                    <a:lstStyle/>
                    <a:p>
                      <a:pPr marL="67945" marR="0">
                        <a:spcBef>
                          <a:spcPts val="865"/>
                        </a:spcBef>
                        <a:spcAft>
                          <a:spcPts val="0"/>
                        </a:spcAft>
                      </a:pPr>
                      <a:r>
                        <a:rPr lang="en-US" sz="1800">
                          <a:effectLst/>
                        </a:rPr>
                        <a:t>AMEP/SPAW/CEP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19th Intergovernmental Meeting on the Action Plan for the Caribbean Environment Programme and 16th Meeting of the Contracting Parties to the Convention for the Protection and Development of the Marine Environment of the Wider Caribbean Region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Virtual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July 2021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55636372"/>
                  </a:ext>
                </a:extLst>
              </a:tr>
              <a:tr h="629040">
                <a:tc>
                  <a:txBody>
                    <a:bodyPr/>
                    <a:lstStyle/>
                    <a:p>
                      <a:pPr marL="67945" marR="0">
                        <a:spcBef>
                          <a:spcPts val="865"/>
                        </a:spcBef>
                        <a:spcAft>
                          <a:spcPts val="0"/>
                        </a:spcAft>
                      </a:pPr>
                      <a:r>
                        <a:rPr lang="en-US" sz="1800">
                          <a:effectLst/>
                        </a:rPr>
                        <a:t>GEF CReW+</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GEF CReW+ 2</a:t>
                      </a:r>
                      <a:r>
                        <a:rPr lang="en-US" sz="1800" spc="-10" baseline="30000">
                          <a:effectLst/>
                        </a:rPr>
                        <a:t>nd</a:t>
                      </a:r>
                      <a:r>
                        <a:rPr lang="en-US" sz="1800" spc="-10">
                          <a:effectLst/>
                        </a:rPr>
                        <a:t> Project Steering Committee Meeting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Virtual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27-28 April 2022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65210697"/>
                  </a:ext>
                </a:extLst>
              </a:tr>
              <a:tr h="1244080">
                <a:tc>
                  <a:txBody>
                    <a:bodyPr/>
                    <a:lstStyle/>
                    <a:p>
                      <a:pPr marL="67945" marR="0">
                        <a:spcBef>
                          <a:spcPts val="865"/>
                        </a:spcBef>
                        <a:spcAft>
                          <a:spcPts val="0"/>
                        </a:spcAft>
                      </a:pPr>
                      <a:r>
                        <a:rPr lang="en-US" sz="1800">
                          <a:effectLst/>
                        </a:rPr>
                        <a:t>AMEP/Oil Spills Protocol</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The Tenth Ordinary Steering Committee Meeting of the Regional Marine Pollution Emergency, Information and Training Centre – Caribe (RAC REMPEITC-Caribe)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Willemstad, Curacao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18-19 May 2022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11568542"/>
                  </a:ext>
                </a:extLst>
              </a:tr>
              <a:tr h="629040">
                <a:tc>
                  <a:txBody>
                    <a:bodyPr/>
                    <a:lstStyle/>
                    <a:p>
                      <a:pPr marL="67945" marR="0">
                        <a:spcBef>
                          <a:spcPts val="865"/>
                        </a:spcBef>
                        <a:spcAft>
                          <a:spcPts val="0"/>
                        </a:spcAft>
                      </a:pPr>
                      <a:r>
                        <a:rPr lang="en-US" sz="1800">
                          <a:effectLst/>
                        </a:rPr>
                        <a:t>GEF IWEco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GEF IWEco's 6th Regional Project Steering Committee Meeting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Port of Spain, Trinidad and Tobago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18-20 July 2022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1949099"/>
                  </a:ext>
                </a:extLst>
              </a:tr>
              <a:tr h="1244080">
                <a:tc>
                  <a:txBody>
                    <a:bodyPr/>
                    <a:lstStyle/>
                    <a:p>
                      <a:pPr marL="67945" marR="0">
                        <a:spcBef>
                          <a:spcPts val="865"/>
                        </a:spcBef>
                        <a:spcAft>
                          <a:spcPts val="0"/>
                        </a:spcAft>
                      </a:pPr>
                      <a:r>
                        <a:rPr lang="en-US" sz="1800">
                          <a:effectLst/>
                        </a:rPr>
                        <a:t>AMEP in collaboration with the LBS RACs/SPAW RAC/INVEMAR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spc="-10">
                          <a:effectLst/>
                        </a:rPr>
                        <a:t>Regional Workshop on the Index of Coastal Eutrophication and Harmful Algal Blooms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Chaguaramas , Trinidad and Tobago</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25-27 July 2022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291677445"/>
                  </a:ext>
                </a:extLst>
              </a:tr>
              <a:tr h="629040">
                <a:tc>
                  <a:txBody>
                    <a:bodyPr/>
                    <a:lstStyle/>
                    <a:p>
                      <a:pPr marL="67945" marR="0">
                        <a:spcBef>
                          <a:spcPts val="865"/>
                        </a:spcBef>
                        <a:spcAft>
                          <a:spcPts val="0"/>
                        </a:spcAft>
                      </a:pPr>
                      <a:r>
                        <a:rPr lang="en-US" sz="1800">
                          <a:effectLst/>
                        </a:rPr>
                        <a:t>EU ACP MEAs III</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a:effectLst/>
                        </a:rPr>
                        <a:t>ACP MEAs III 3rd Project Steering Committee Meeting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Brussels, Belgium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19-20 October  2022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043300775"/>
                  </a:ext>
                </a:extLst>
              </a:tr>
              <a:tr h="629040">
                <a:tc>
                  <a:txBody>
                    <a:bodyPr/>
                    <a:lstStyle/>
                    <a:p>
                      <a:pPr marL="67945" marR="0">
                        <a:spcBef>
                          <a:spcPts val="865"/>
                        </a:spcBef>
                        <a:spcAft>
                          <a:spcPts val="0"/>
                        </a:spcAft>
                      </a:pPr>
                      <a:r>
                        <a:rPr lang="en-US" sz="1800">
                          <a:effectLst/>
                        </a:rPr>
                        <a:t>AMEP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a:effectLst/>
                        </a:rPr>
                        <a:t>Regional Eutrophication Workshop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spc="-10">
                          <a:effectLst/>
                        </a:rPr>
                        <a:t>Hybrid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13-14 December 2022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27601906"/>
                  </a:ext>
                </a:extLst>
              </a:tr>
              <a:tr h="629040">
                <a:tc>
                  <a:txBody>
                    <a:bodyPr/>
                    <a:lstStyle/>
                    <a:p>
                      <a:pPr marL="67945" marR="0">
                        <a:spcBef>
                          <a:spcPts val="865"/>
                        </a:spcBef>
                        <a:spcAft>
                          <a:spcPts val="0"/>
                        </a:spcAft>
                      </a:pPr>
                      <a:r>
                        <a:rPr lang="en-US" sz="1800">
                          <a:effectLst/>
                        </a:rPr>
                        <a:t>AMEP</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865"/>
                        </a:spcBef>
                        <a:spcAft>
                          <a:spcPts val="0"/>
                        </a:spcAft>
                      </a:pPr>
                      <a:r>
                        <a:rPr lang="en-US" sz="1800" b="0">
                          <a:effectLst/>
                        </a:rPr>
                        <a:t>GEF LAC Cities Pre-Inception Workshop</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6680" marR="101600" algn="ctr">
                        <a:spcBef>
                          <a:spcPts val="865"/>
                        </a:spcBef>
                        <a:spcAft>
                          <a:spcPts val="0"/>
                        </a:spcAft>
                      </a:pPr>
                      <a:r>
                        <a:rPr lang="en-US" sz="1800" b="0" spc="-10">
                          <a:effectLst/>
                        </a:rPr>
                        <a:t>Virtual</a:t>
                      </a:r>
                      <a:endParaRPr lang="en-US" sz="1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1620" marR="254000" algn="ctr">
                        <a:spcBef>
                          <a:spcPts val="865"/>
                        </a:spcBef>
                        <a:spcAft>
                          <a:spcPts val="0"/>
                        </a:spcAft>
                      </a:pPr>
                      <a:r>
                        <a:rPr lang="en-US" sz="1800" spc="-20">
                          <a:effectLst/>
                        </a:rPr>
                        <a:t>16 January 2023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40261561"/>
                  </a:ext>
                </a:extLst>
              </a:tr>
            </a:tbl>
          </a:graphicData>
        </a:graphic>
      </p:graphicFrame>
      <p:sp>
        <p:nvSpPr>
          <p:cNvPr id="5" name="TextBox 4">
            <a:extLst>
              <a:ext uri="{FF2B5EF4-FFF2-40B4-BE49-F238E27FC236}">
                <a16:creationId xmlns:a16="http://schemas.microsoft.com/office/drawing/2014/main" id="{281247C2-5A6E-5D25-F8E5-D2AC741CBA90}"/>
              </a:ext>
            </a:extLst>
          </p:cNvPr>
          <p:cNvSpPr txBox="1"/>
          <p:nvPr/>
        </p:nvSpPr>
        <p:spPr>
          <a:xfrm>
            <a:off x="3270250" y="347817"/>
            <a:ext cx="10051026" cy="830997"/>
          </a:xfrm>
          <a:prstGeom prst="rect">
            <a:avLst/>
          </a:prstGeom>
          <a:noFill/>
        </p:spPr>
        <p:txBody>
          <a:bodyPr wrap="square">
            <a:spAutoFit/>
          </a:bodyPr>
          <a:lstStyle/>
          <a:p>
            <a:pPr marL="203200" marR="0" algn="ctr">
              <a:spcBef>
                <a:spcPts val="0"/>
              </a:spcBef>
              <a:spcAft>
                <a:spcPts val="0"/>
              </a:spcAft>
            </a:pPr>
            <a:r>
              <a:rPr lang="en-US" sz="2400" b="1">
                <a:effectLst/>
                <a:latin typeface="+mj-lt"/>
                <a:ea typeface="Times New Roman" panose="02020603050405020304" pitchFamily="18" charset="0"/>
              </a:rPr>
              <a:t>Intergovernmental,</a:t>
            </a:r>
            <a:r>
              <a:rPr lang="en-US" sz="2400" b="1" spc="-25">
                <a:effectLst/>
                <a:latin typeface="+mj-lt"/>
                <a:ea typeface="Times New Roman" panose="02020603050405020304" pitchFamily="18" charset="0"/>
              </a:rPr>
              <a:t> </a:t>
            </a:r>
            <a:r>
              <a:rPr lang="en-US" sz="2400" b="1">
                <a:effectLst/>
                <a:latin typeface="+mj-lt"/>
                <a:ea typeface="Times New Roman" panose="02020603050405020304" pitchFamily="18" charset="0"/>
              </a:rPr>
              <a:t>technical/expert</a:t>
            </a:r>
            <a:r>
              <a:rPr lang="en-US" sz="2400" b="1" spc="-5">
                <a:effectLst/>
                <a:latin typeface="+mj-lt"/>
                <a:ea typeface="Times New Roman" panose="02020603050405020304" pitchFamily="18" charset="0"/>
              </a:rPr>
              <a:t> </a:t>
            </a:r>
            <a:r>
              <a:rPr lang="en-US" sz="2400" b="1">
                <a:effectLst/>
                <a:latin typeface="+mj-lt"/>
                <a:ea typeface="Times New Roman" panose="02020603050405020304" pitchFamily="18" charset="0"/>
              </a:rPr>
              <a:t>and</a:t>
            </a:r>
            <a:r>
              <a:rPr lang="en-US" sz="2400" b="1" spc="-15">
                <a:effectLst/>
                <a:latin typeface="+mj-lt"/>
                <a:ea typeface="Times New Roman" panose="02020603050405020304" pitchFamily="18" charset="0"/>
              </a:rPr>
              <a:t> </a:t>
            </a:r>
            <a:r>
              <a:rPr lang="en-US" sz="2400" b="1">
                <a:effectLst/>
                <a:latin typeface="+mj-lt"/>
                <a:ea typeface="Times New Roman" panose="02020603050405020304" pitchFamily="18" charset="0"/>
              </a:rPr>
              <a:t>other</a:t>
            </a:r>
            <a:r>
              <a:rPr lang="en-US" sz="2400" b="1" spc="-20">
                <a:effectLst/>
                <a:latin typeface="+mj-lt"/>
                <a:ea typeface="Times New Roman" panose="02020603050405020304" pitchFamily="18" charset="0"/>
              </a:rPr>
              <a:t> </a:t>
            </a:r>
            <a:r>
              <a:rPr lang="en-US" sz="2400" b="1">
                <a:effectLst/>
                <a:latin typeface="+mj-lt"/>
                <a:ea typeface="Times New Roman" panose="02020603050405020304" pitchFamily="18" charset="0"/>
              </a:rPr>
              <a:t>meetings</a:t>
            </a:r>
            <a:r>
              <a:rPr lang="en-US" sz="2400" b="1" spc="-20">
                <a:effectLst/>
                <a:latin typeface="+mj-lt"/>
                <a:ea typeface="Times New Roman" panose="02020603050405020304" pitchFamily="18" charset="0"/>
              </a:rPr>
              <a:t> </a:t>
            </a:r>
            <a:r>
              <a:rPr lang="en-US" sz="2400" b="1">
                <a:effectLst/>
                <a:latin typeface="+mj-lt"/>
                <a:ea typeface="Times New Roman" panose="02020603050405020304" pitchFamily="18" charset="0"/>
              </a:rPr>
              <a:t>convened</a:t>
            </a:r>
            <a:r>
              <a:rPr lang="en-US" sz="2400" b="1" spc="-15">
                <a:effectLst/>
                <a:latin typeface="+mj-lt"/>
                <a:ea typeface="Times New Roman" panose="02020603050405020304" pitchFamily="18" charset="0"/>
              </a:rPr>
              <a:t> </a:t>
            </a:r>
            <a:r>
              <a:rPr lang="en-US" sz="2400" b="1">
                <a:effectLst/>
                <a:latin typeface="+mj-lt"/>
                <a:ea typeface="Times New Roman" panose="02020603050405020304" pitchFamily="18" charset="0"/>
              </a:rPr>
              <a:t>by</a:t>
            </a:r>
            <a:r>
              <a:rPr lang="en-US" sz="2400" b="1" spc="-10">
                <a:effectLst/>
                <a:latin typeface="+mj-lt"/>
                <a:ea typeface="Times New Roman" panose="02020603050405020304" pitchFamily="18" charset="0"/>
              </a:rPr>
              <a:t> </a:t>
            </a:r>
            <a:r>
              <a:rPr lang="en-US" sz="2400" b="1">
                <a:effectLst/>
                <a:latin typeface="+mj-lt"/>
                <a:ea typeface="Times New Roman" panose="02020603050405020304" pitchFamily="18" charset="0"/>
              </a:rPr>
              <a:t>the</a:t>
            </a:r>
            <a:r>
              <a:rPr lang="en-US" sz="2400" b="1" spc="-20">
                <a:effectLst/>
                <a:latin typeface="+mj-lt"/>
                <a:ea typeface="Times New Roman" panose="02020603050405020304" pitchFamily="18" charset="0"/>
              </a:rPr>
              <a:t> </a:t>
            </a:r>
            <a:r>
              <a:rPr lang="en-US" sz="2400" b="1">
                <a:effectLst/>
                <a:latin typeface="+mj-lt"/>
                <a:ea typeface="Times New Roman" panose="02020603050405020304" pitchFamily="18" charset="0"/>
              </a:rPr>
              <a:t>AMEP</a:t>
            </a:r>
            <a:r>
              <a:rPr lang="en-US" sz="2400" b="1" spc="-15">
                <a:effectLst/>
                <a:latin typeface="+mj-lt"/>
                <a:ea typeface="Times New Roman" panose="02020603050405020304" pitchFamily="18" charset="0"/>
              </a:rPr>
              <a:t> </a:t>
            </a:r>
            <a:r>
              <a:rPr lang="en-US" sz="2400" b="1">
                <a:effectLst/>
                <a:latin typeface="+mj-lt"/>
                <a:ea typeface="Times New Roman" panose="02020603050405020304" pitchFamily="18" charset="0"/>
              </a:rPr>
              <a:t>Sub-</a:t>
            </a:r>
            <a:r>
              <a:rPr lang="en-US" sz="2400" b="1" err="1">
                <a:effectLst/>
                <a:latin typeface="+mj-lt"/>
                <a:ea typeface="Times New Roman" panose="02020603050405020304" pitchFamily="18" charset="0"/>
              </a:rPr>
              <a:t>Programme</a:t>
            </a:r>
            <a:r>
              <a:rPr lang="en-US" sz="2400" b="1">
                <a:effectLst/>
                <a:latin typeface="+mj-lt"/>
                <a:ea typeface="Times New Roman" panose="02020603050405020304" pitchFamily="18" charset="0"/>
              </a:rPr>
              <a:t>,</a:t>
            </a:r>
            <a:r>
              <a:rPr lang="en-US" sz="2400" b="1" spc="-10">
                <a:effectLst/>
                <a:latin typeface="+mj-lt"/>
                <a:ea typeface="Times New Roman" panose="02020603050405020304" pitchFamily="18" charset="0"/>
              </a:rPr>
              <a:t> </a:t>
            </a:r>
            <a:r>
              <a:rPr lang="en-US" sz="2400" b="1">
                <a:effectLst/>
                <a:latin typeface="+mj-lt"/>
                <a:ea typeface="Times New Roman" panose="02020603050405020304" pitchFamily="18" charset="0"/>
              </a:rPr>
              <a:t>LBS</a:t>
            </a:r>
            <a:r>
              <a:rPr lang="en-US" sz="2400" b="1" spc="-15">
                <a:effectLst/>
                <a:latin typeface="+mj-lt"/>
                <a:ea typeface="Times New Roman" panose="02020603050405020304" pitchFamily="18" charset="0"/>
              </a:rPr>
              <a:t> </a:t>
            </a:r>
            <a:r>
              <a:rPr lang="en-US" sz="2400" b="1">
                <a:effectLst/>
                <a:latin typeface="+mj-lt"/>
                <a:ea typeface="Times New Roman" panose="02020603050405020304" pitchFamily="18" charset="0"/>
              </a:rPr>
              <a:t>RACs</a:t>
            </a:r>
            <a:r>
              <a:rPr lang="en-US" sz="2400" b="1" spc="-10">
                <a:effectLst/>
                <a:latin typeface="+mj-lt"/>
                <a:ea typeface="Times New Roman" panose="02020603050405020304" pitchFamily="18" charset="0"/>
              </a:rPr>
              <a:t> </a:t>
            </a:r>
            <a:r>
              <a:rPr lang="en-US" sz="2400" b="1">
                <a:effectLst/>
                <a:latin typeface="+mj-lt"/>
                <a:ea typeface="Times New Roman" panose="02020603050405020304" pitchFamily="18" charset="0"/>
              </a:rPr>
              <a:t>and</a:t>
            </a:r>
            <a:r>
              <a:rPr lang="en-US" sz="2400" b="1" spc="-25">
                <a:effectLst/>
                <a:latin typeface="+mj-lt"/>
                <a:ea typeface="Times New Roman" panose="02020603050405020304" pitchFamily="18" charset="0"/>
              </a:rPr>
              <a:t> </a:t>
            </a:r>
            <a:r>
              <a:rPr lang="en-US" sz="2400" b="1">
                <a:effectLst/>
                <a:latin typeface="+mj-lt"/>
                <a:ea typeface="Times New Roman" panose="02020603050405020304" pitchFamily="18" charset="0"/>
              </a:rPr>
              <a:t>GEF Projects (2021-2022)</a:t>
            </a:r>
          </a:p>
        </p:txBody>
      </p:sp>
    </p:spTree>
    <p:extLst>
      <p:ext uri="{BB962C8B-B14F-4D97-AF65-F5344CB8AC3E}">
        <p14:creationId xmlns:p14="http://schemas.microsoft.com/office/powerpoint/2010/main" val="1581002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SharedWithUsers xmlns="8bde3967-4b29-49c8-add0-1b77de203898">
      <UserInfo>
        <DisplayName>Christopher Corbin</DisplayName>
        <AccountId>13</AccountId>
        <AccountType/>
      </UserInfo>
      <UserInfo>
        <DisplayName>Sarah Alexandra Carolin Wollring</DisplayName>
        <AccountId>491</AccountId>
        <AccountType/>
      </UserInfo>
      <UserInfo>
        <DisplayName>Georgina Janelle Singh</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4" ma:contentTypeDescription="Create a new document." ma:contentTypeScope="" ma:versionID="97a588cdfdf0c8a8cfc5b54a81ef71e5">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e37ccbbf1f07bbfc9badb0c91c640e5d"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F73190-FC9B-441A-979F-054470F4D7F9}">
  <ds:schemaRefs>
    <ds:schemaRef ds:uri="http://schemas.microsoft.com/office/infopath/2007/PartnerControls"/>
    <ds:schemaRef ds:uri="http://purl.org/dc/dcmitype/"/>
    <ds:schemaRef ds:uri="http://purl.org/dc/terms/"/>
    <ds:schemaRef ds:uri="http://schemas.microsoft.com/office/2006/metadata/properties"/>
    <ds:schemaRef ds:uri="http://www.w3.org/XML/1998/namespace"/>
    <ds:schemaRef ds:uri="8bde3967-4b29-49c8-add0-1b77de203898"/>
    <ds:schemaRef ds:uri="http://purl.org/dc/elements/1.1/"/>
    <ds:schemaRef ds:uri="http://schemas.openxmlformats.org/package/2006/metadata/core-properties"/>
    <ds:schemaRef ds:uri="http://schemas.microsoft.com/office/2006/documentManagement/types"/>
    <ds:schemaRef ds:uri="985ec44e-1bab-4c0b-9df0-6ba128686fc9"/>
    <ds:schemaRef ds:uri="0f1cb922-524b-4a63-a729-f715e5c73bc5"/>
  </ds:schemaRefs>
</ds:datastoreItem>
</file>

<file path=customXml/itemProps2.xml><?xml version="1.0" encoding="utf-8"?>
<ds:datastoreItem xmlns:ds="http://schemas.openxmlformats.org/officeDocument/2006/customXml" ds:itemID="{34912D2B-2093-427E-BBA7-254CD1ADB40E}">
  <ds:schemaRefs>
    <ds:schemaRef ds:uri="http://schemas.microsoft.com/sharepoint/v3/contenttype/forms"/>
  </ds:schemaRefs>
</ds:datastoreItem>
</file>

<file path=customXml/itemProps3.xml><?xml version="1.0" encoding="utf-8"?>
<ds:datastoreItem xmlns:ds="http://schemas.openxmlformats.org/officeDocument/2006/customXml" ds:itemID="{DDB9FA09-71E1-446F-B4A2-BFB1E049985C}">
  <ds:schemaRefs>
    <ds:schemaRef ds:uri="0f1cb922-524b-4a63-a729-f715e5c73bc5"/>
    <ds:schemaRef ds:uri="8bde3967-4b29-49c8-add0-1b77de203898"/>
    <ds:schemaRef ds:uri="985ec44e-1bab-4c0b-9df0-6ba128686f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1946</Words>
  <Application>Microsoft Office PowerPoint</Application>
  <PresentationFormat>Custom</PresentationFormat>
  <Paragraphs>227</Paragraphs>
  <Slides>23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vt:lpstr>
      <vt:lpstr>Calibri</vt:lpstr>
      <vt:lpstr>Calibri Light</vt:lpstr>
      <vt:lpstr>Century Gothic</vt:lpstr>
      <vt:lpstr>Lato Light</vt:lpstr>
      <vt:lpstr>Noto Sans</vt:lpstr>
      <vt:lpstr>Poppins</vt:lpstr>
      <vt:lpstr>Segoe UI</vt:lpstr>
      <vt:lpstr>Times New Roman</vt:lpstr>
      <vt:lpstr>Wingdings</vt:lpstr>
      <vt:lpstr>Office Theme</vt:lpstr>
      <vt:lpstr>PowerPoint Presentation</vt:lpstr>
      <vt:lpstr>The Protocol Concerning Pollution from Land-Based Sources and Activities  (LBS Protocol)</vt:lpstr>
      <vt:lpstr>Thematic Approach: Summary of Activities</vt:lpstr>
      <vt:lpstr>A. Programme Coordination and Management  </vt:lpstr>
      <vt:lpstr>Implementation through Partnerships</vt:lpstr>
      <vt:lpstr>PowerPoint Presentation</vt:lpstr>
      <vt:lpstr>PowerPoint Presentation</vt:lpstr>
      <vt:lpstr>PowerPoint Presentation</vt:lpstr>
      <vt:lpstr>PowerPoint Presentation</vt:lpstr>
      <vt:lpstr>B. Land &amp; Marine-Based  Sources of Pollution  </vt:lpstr>
      <vt:lpstr>PowerPoint Presentation</vt:lpstr>
      <vt:lpstr>PowerPoint Presentation</vt:lpstr>
      <vt:lpstr>Global Partnership on Marine Litter</vt:lpstr>
      <vt:lpstr>Publications</vt:lpstr>
      <vt:lpstr>   </vt:lpstr>
      <vt:lpstr>Monitoring systems and capacity </vt:lpstr>
      <vt:lpstr>   </vt:lpstr>
      <vt:lpstr>PowerPoint Presentation</vt:lpstr>
      <vt:lpstr>EBM Initiatives </vt:lpstr>
      <vt:lpstr>   </vt:lpstr>
      <vt:lpstr>PowerPoint Presentation</vt:lpstr>
      <vt:lpstr>Challenges</vt:lpstr>
      <vt:lpstr>United Nations Environment Programme Cartagena Convention Secretariat Protecting Our Caribbean Sea. Sustaining Our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Jhenelle Barrett</dc:creator>
  <cp:lastModifiedBy>Jhenelle Barrett</cp:lastModifiedBy>
  <cp:revision>3</cp:revision>
  <dcterms:created xsi:type="dcterms:W3CDTF">2021-11-26T19:32:39Z</dcterms:created>
  <dcterms:modified xsi:type="dcterms:W3CDTF">2023-02-01T18:52:46Z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2021-07-29T00:00:00Z</vt:filetime>
  </property>
  <property fmtid="{D5CDD505-2E9C-101B-9397-08002B2CF9AE}" pid="3" name="Creator">
    <vt:lpwstr>Acrobat PDFMaker 21 for PowerPoint</vt:lpwstr>
  </property>
  <property fmtid="{D5CDD505-2E9C-101B-9397-08002B2CF9AE}" pid="4" name="LastSaved">
    <vt:filetime>2021-11-26T00:00:00Z</vt:filetime>
  </property>
  <property fmtid="{D5CDD505-2E9C-101B-9397-08002B2CF9AE}" pid="5" name="ContentTypeId">
    <vt:lpwstr>0x010100ACC2ACFA87F550418D225E071F542ADA</vt:lpwstr>
  </property>
  <property fmtid="{D5CDD505-2E9C-101B-9397-08002B2CF9AE}" pid="6" name="MediaServiceImageTags">
    <vt:lpwstr/>
  </property>
</Properties>
</file>